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6"/>
  </p:notesMasterIdLst>
  <p:handoutMasterIdLst>
    <p:handoutMasterId r:id="rId27"/>
  </p:handoutMasterIdLst>
  <p:sldIdLst>
    <p:sldId id="256" r:id="rId2"/>
    <p:sldId id="270" r:id="rId3"/>
    <p:sldId id="261" r:id="rId4"/>
    <p:sldId id="276" r:id="rId5"/>
    <p:sldId id="271" r:id="rId6"/>
    <p:sldId id="281" r:id="rId7"/>
    <p:sldId id="280" r:id="rId8"/>
    <p:sldId id="259" r:id="rId9"/>
    <p:sldId id="266" r:id="rId10"/>
    <p:sldId id="273" r:id="rId11"/>
    <p:sldId id="274" r:id="rId12"/>
    <p:sldId id="268" r:id="rId13"/>
    <p:sldId id="269" r:id="rId14"/>
    <p:sldId id="278" r:id="rId15"/>
    <p:sldId id="279" r:id="rId16"/>
    <p:sldId id="275" r:id="rId17"/>
    <p:sldId id="277" r:id="rId18"/>
    <p:sldId id="272" r:id="rId19"/>
    <p:sldId id="260" r:id="rId20"/>
    <p:sldId id="264" r:id="rId21"/>
    <p:sldId id="265" r:id="rId22"/>
    <p:sldId id="267" r:id="rId23"/>
    <p:sldId id="262" r:id="rId24"/>
    <p:sldId id="263" r:id="rId25"/>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62"/>
    <p:restoredTop sz="86512"/>
  </p:normalViewPr>
  <p:slideViewPr>
    <p:cSldViewPr snapToGrid="0" snapToObjects="1">
      <p:cViewPr varScale="1">
        <p:scale>
          <a:sx n="125" d="100"/>
          <a:sy n="125" d="100"/>
        </p:scale>
        <p:origin x="1520" y="184"/>
      </p:cViewPr>
      <p:guideLst/>
    </p:cSldViewPr>
  </p:slideViewPr>
  <p:outlineViewPr>
    <p:cViewPr>
      <p:scale>
        <a:sx n="33" d="100"/>
        <a:sy n="33" d="100"/>
      </p:scale>
      <p:origin x="0" y="-648"/>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141" d="100"/>
          <a:sy n="141" d="100"/>
        </p:scale>
        <p:origin x="1928"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2581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2"/>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2"/>
            <a:ext cx="2971800" cy="458788"/>
          </a:xfrm>
          <a:prstGeom prst="rect">
            <a:avLst/>
          </a:prstGeom>
        </p:spPr>
        <p:txBody>
          <a:bodyPr vert="horz" lIns="91440" tIns="45720" rIns="91440" bIns="45720" rtlCol="0"/>
          <a:lstStyle>
            <a:lvl1pPr algn="r">
              <a:defRPr sz="1200"/>
            </a:lvl1pPr>
          </a:lstStyle>
          <a:p>
            <a:fld id="{75EF17F7-6263-2A4A-965F-4497015613F5}" type="datetimeFigureOut">
              <a:rPr kumimoji="1" lang="ja-JP" altLang="en-US" smtClean="0"/>
              <a:t>2019/11/27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49"/>
            <a:ext cx="5486400" cy="3600451"/>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F85072-4CE5-B642-BEDE-DD2D511F1D93}" type="slidenum">
              <a:rPr kumimoji="1" lang="ja-JP" altLang="en-US" smtClean="0"/>
              <a:t>‹#›</a:t>
            </a:fld>
            <a:endParaRPr kumimoji="1" lang="ja-JP" altLang="en-US"/>
          </a:p>
        </p:txBody>
      </p:sp>
    </p:spTree>
    <p:extLst>
      <p:ext uri="{BB962C8B-B14F-4D97-AF65-F5344CB8AC3E}">
        <p14:creationId xmlns:p14="http://schemas.microsoft.com/office/powerpoint/2010/main" val="330260013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a:t>
            </a:fld>
            <a:endParaRPr kumimoji="1" lang="ja-JP" altLang="en-US"/>
          </a:p>
        </p:txBody>
      </p:sp>
    </p:spTree>
    <p:extLst>
      <p:ext uri="{BB962C8B-B14F-4D97-AF65-F5344CB8AC3E}">
        <p14:creationId xmlns:p14="http://schemas.microsoft.com/office/powerpoint/2010/main" val="333810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12</a:t>
            </a:fld>
            <a:endParaRPr kumimoji="1" lang="ja-JP" altLang="en-US"/>
          </a:p>
        </p:txBody>
      </p:sp>
    </p:spTree>
    <p:extLst>
      <p:ext uri="{BB962C8B-B14F-4D97-AF65-F5344CB8AC3E}">
        <p14:creationId xmlns:p14="http://schemas.microsoft.com/office/powerpoint/2010/main" val="417444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どれだけ時間が経過してもいずれの車両も移動できない状態</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では，どれだけ時間が経過しても，いずれのプロセスも遷移できないことをデッドロックという。本モデルでデッドロックが起きないか検証する。本例題におけるデッドロックは同じ鍵を同時に使うことや，</a:t>
            </a:r>
            <a:r>
              <a:rPr kumimoji="1" lang="en-US" altLang="ja-JP" sz="1200" kern="1200" dirty="0">
                <a:solidFill>
                  <a:schemeClr val="tx1"/>
                </a:solidFill>
                <a:effectLst/>
                <a:latin typeface="+mn-lt"/>
                <a:ea typeface="+mn-ea"/>
                <a:cs typeface="+mn-cs"/>
              </a:rPr>
              <a:t>respawn</a:t>
            </a:r>
            <a:r>
              <a:rPr kumimoji="1" lang="ja-JP" altLang="en-US" sz="1200" kern="1200">
                <a:solidFill>
                  <a:schemeClr val="tx1"/>
                </a:solidFill>
                <a:effectLst/>
                <a:latin typeface="+mn-lt"/>
                <a:ea typeface="+mn-ea"/>
                <a:cs typeface="+mn-cs"/>
              </a:rPr>
              <a:t>に戻ってこれないことを指す</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13</a:t>
            </a:fld>
            <a:endParaRPr kumimoji="1" lang="ja-JP" altLang="en-US"/>
          </a:p>
        </p:txBody>
      </p:sp>
    </p:spTree>
    <p:extLst>
      <p:ext uri="{BB962C8B-B14F-4D97-AF65-F5344CB8AC3E}">
        <p14:creationId xmlns:p14="http://schemas.microsoft.com/office/powerpoint/2010/main" val="1106205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14</a:t>
            </a:fld>
            <a:endParaRPr kumimoji="1" lang="ja-JP" altLang="en-US"/>
          </a:p>
        </p:txBody>
      </p:sp>
    </p:spTree>
    <p:extLst>
      <p:ext uri="{BB962C8B-B14F-4D97-AF65-F5344CB8AC3E}">
        <p14:creationId xmlns:p14="http://schemas.microsoft.com/office/powerpoint/2010/main" val="41946604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15</a:t>
            </a:fld>
            <a:endParaRPr kumimoji="1" lang="ja-JP" altLang="en-US"/>
          </a:p>
        </p:txBody>
      </p:sp>
    </p:spTree>
    <p:extLst>
      <p:ext uri="{BB962C8B-B14F-4D97-AF65-F5344CB8AC3E}">
        <p14:creationId xmlns:p14="http://schemas.microsoft.com/office/powerpoint/2010/main" val="20076309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と，直進右折左折別の通過時間の計測を行う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16</a:t>
            </a:fld>
            <a:endParaRPr kumimoji="1" lang="ja-JP" altLang="en-US"/>
          </a:p>
        </p:txBody>
      </p:sp>
    </p:spTree>
    <p:extLst>
      <p:ext uri="{BB962C8B-B14F-4D97-AF65-F5344CB8AC3E}">
        <p14:creationId xmlns:p14="http://schemas.microsoft.com/office/powerpoint/2010/main" val="2919506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直感的な７ステップ</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17</a:t>
            </a:fld>
            <a:endParaRPr kumimoji="1" lang="ja-JP" altLang="en-US"/>
          </a:p>
        </p:txBody>
      </p:sp>
    </p:spTree>
    <p:extLst>
      <p:ext uri="{BB962C8B-B14F-4D97-AF65-F5344CB8AC3E}">
        <p14:creationId xmlns:p14="http://schemas.microsoft.com/office/powerpoint/2010/main" val="31963723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18</a:t>
            </a:fld>
            <a:endParaRPr kumimoji="1" lang="ja-JP" altLang="en-US"/>
          </a:p>
        </p:txBody>
      </p:sp>
    </p:spTree>
    <p:extLst>
      <p:ext uri="{BB962C8B-B14F-4D97-AF65-F5344CB8AC3E}">
        <p14:creationId xmlns:p14="http://schemas.microsoft.com/office/powerpoint/2010/main" val="3185973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式のセル。最小性と可能性の説明</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車両全てが交差点を</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回通過するのにかかる最小時間について検証を行う。交差点の使用権の取得方法はと同仕様の</a:t>
            </a:r>
            <a:r>
              <a:rPr kumimoji="1" lang="en-US" altLang="ja-JP" sz="1200" kern="1200" dirty="0">
                <a:solidFill>
                  <a:schemeClr val="tx1"/>
                </a:solidFill>
                <a:effectLst/>
                <a:latin typeface="+mn-lt"/>
                <a:ea typeface="+mn-ea"/>
                <a:cs typeface="+mn-cs"/>
              </a:rPr>
              <a:t>5</a:t>
            </a:r>
            <a:r>
              <a:rPr kumimoji="1" lang="ja-JP" altLang="en-US" sz="1200" kern="1200">
                <a:solidFill>
                  <a:schemeClr val="tx1"/>
                </a:solidFill>
                <a:effectLst/>
                <a:latin typeface="+mn-lt"/>
                <a:ea typeface="+mn-ea"/>
                <a:cs typeface="+mn-cs"/>
              </a:rPr>
              <a:t>つ鍵によって管理する。</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回だけなので循環するオートマトンではなく一方通行的なオートマトンを作成する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最小時間の検証を行う。検証のために大域時間変数</a:t>
            </a:r>
            <a:r>
              <a:rPr kumimoji="1" lang="en" altLang="ja-JP" sz="1200" kern="1200" dirty="0" err="1">
                <a:solidFill>
                  <a:schemeClr val="tx1"/>
                </a:solidFill>
                <a:effectLst/>
                <a:latin typeface="+mn-lt"/>
                <a:ea typeface="+mn-ea"/>
                <a:cs typeface="+mn-cs"/>
              </a:rPr>
              <a:t>gc</a:t>
            </a:r>
            <a:r>
              <a:rPr kumimoji="1" lang="ja-JP" altLang="en-US" sz="1200" kern="1200">
                <a:solidFill>
                  <a:schemeClr val="tx1"/>
                </a:solidFill>
                <a:effectLst/>
                <a:latin typeface="+mn-lt"/>
                <a:ea typeface="+mn-ea"/>
                <a:cs typeface="+mn-cs"/>
              </a:rPr>
              <a:t>を宣言する。可能性</a:t>
            </a:r>
            <a:r>
              <a:rPr kumimoji="1" lang="en-US" altLang="ja-JP" sz="1200" kern="1200" dirty="0">
                <a:solidFill>
                  <a:schemeClr val="tx1"/>
                </a:solidFill>
                <a:effectLst/>
                <a:latin typeface="+mn-lt"/>
                <a:ea typeface="+mn-ea"/>
                <a:cs typeface="+mn-cs"/>
              </a:rPr>
              <a:t>E&lt;&gt;</a:t>
            </a:r>
            <a:r>
              <a:rPr kumimoji="1" lang="ja-JP" altLang="en-US" sz="1200" kern="1200">
                <a:solidFill>
                  <a:schemeClr val="tx1"/>
                </a:solidFill>
                <a:effectLst/>
                <a:latin typeface="+mn-lt"/>
                <a:ea typeface="+mn-ea"/>
                <a:cs typeface="+mn-cs"/>
              </a:rPr>
              <a:t>で指定した時間で通行終了可能かどうか検証し，最小性</a:t>
            </a:r>
            <a:r>
              <a:rPr kumimoji="1" lang="en-US" altLang="ja-JP" sz="1200" kern="1200" dirty="0">
                <a:solidFill>
                  <a:schemeClr val="tx1"/>
                </a:solidFill>
                <a:effectLst/>
                <a:latin typeface="+mn-lt"/>
                <a:ea typeface="+mn-ea"/>
                <a:cs typeface="+mn-cs"/>
              </a:rPr>
              <a:t>A[]</a:t>
            </a:r>
            <a:r>
              <a:rPr kumimoji="1" lang="ja-JP" altLang="en-US" sz="1200" kern="1200">
                <a:solidFill>
                  <a:schemeClr val="tx1"/>
                </a:solidFill>
                <a:effectLst/>
                <a:latin typeface="+mn-lt"/>
                <a:ea typeface="+mn-ea"/>
                <a:cs typeface="+mn-cs"/>
              </a:rPr>
              <a:t>で指定時間より早く終わらないことを検証することでこの二つのことから最小時間の検証を行える。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車両</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台の</a:t>
            </a:r>
            <a:r>
              <a:rPr kumimoji="1" lang="en" altLang="ja-JP" sz="1200" kern="1200" dirty="0">
                <a:solidFill>
                  <a:schemeClr val="tx1"/>
                </a:solidFill>
                <a:effectLst/>
                <a:latin typeface="+mn-lt"/>
                <a:ea typeface="+mn-ea"/>
                <a:cs typeface="+mn-cs"/>
              </a:rPr>
              <a:t>start</a:t>
            </a:r>
            <a:r>
              <a:rPr kumimoji="1" lang="ja-JP" altLang="en-US" sz="1200" kern="1200">
                <a:solidFill>
                  <a:schemeClr val="tx1"/>
                </a:solidFill>
                <a:effectLst/>
                <a:latin typeface="+mn-lt"/>
                <a:ea typeface="+mn-ea"/>
                <a:cs typeface="+mn-cs"/>
              </a:rPr>
              <a:t>から</a:t>
            </a:r>
            <a:r>
              <a:rPr kumimoji="1" lang="en" altLang="ja-JP" sz="1200" kern="1200" dirty="0">
                <a:solidFill>
                  <a:schemeClr val="tx1"/>
                </a:solidFill>
                <a:effectLst/>
                <a:latin typeface="+mn-lt"/>
                <a:ea typeface="+mn-ea"/>
                <a:cs typeface="+mn-cs"/>
              </a:rPr>
              <a:t>finish</a:t>
            </a:r>
            <a:r>
              <a:rPr kumimoji="1" lang="ja-JP" altLang="en-US" sz="1200" kern="1200">
                <a:solidFill>
                  <a:schemeClr val="tx1"/>
                </a:solidFill>
                <a:effectLst/>
                <a:latin typeface="+mn-lt"/>
                <a:ea typeface="+mn-ea"/>
                <a:cs typeface="+mn-cs"/>
              </a:rPr>
              <a:t>までプロセスにかかる最小時間は</a:t>
            </a:r>
            <a:r>
              <a:rPr kumimoji="1" lang="en-US" altLang="ja-JP" sz="1200" kern="1200" dirty="0">
                <a:solidFill>
                  <a:schemeClr val="tx1"/>
                </a:solidFill>
                <a:effectLst/>
                <a:latin typeface="+mn-lt"/>
                <a:ea typeface="+mn-ea"/>
                <a:cs typeface="+mn-cs"/>
              </a:rPr>
              <a:t>7</a:t>
            </a:r>
            <a:r>
              <a:rPr kumimoji="1" lang="ja-JP" altLang="en-US" sz="1200" kern="1200">
                <a:solidFill>
                  <a:schemeClr val="tx1"/>
                </a:solidFill>
                <a:effectLst/>
                <a:latin typeface="+mn-lt"/>
                <a:ea typeface="+mn-ea"/>
                <a:cs typeface="+mn-cs"/>
              </a:rPr>
              <a:t>秒である。</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同時通行可能な組み合わせもあるため，車両</a:t>
            </a:r>
            <a:r>
              <a:rPr kumimoji="1" lang="en-US" altLang="ja-JP" sz="1200" kern="1200" dirty="0">
                <a:solidFill>
                  <a:schemeClr val="tx1"/>
                </a:solidFill>
                <a:effectLst/>
                <a:latin typeface="+mn-lt"/>
                <a:ea typeface="+mn-ea"/>
                <a:cs typeface="+mn-cs"/>
              </a:rPr>
              <a:t>12</a:t>
            </a:r>
            <a:r>
              <a:rPr kumimoji="1" lang="ja-JP" altLang="en-US" sz="1200" kern="1200">
                <a:solidFill>
                  <a:schemeClr val="tx1"/>
                </a:solidFill>
                <a:effectLst/>
                <a:latin typeface="+mn-lt"/>
                <a:ea typeface="+mn-ea"/>
                <a:cs typeface="+mn-cs"/>
              </a:rPr>
              <a:t>台のた</a:t>
            </a:r>
            <a:r>
              <a:rPr kumimoji="1" lang="en-US" altLang="ja-JP" sz="1200" kern="1200" dirty="0">
                <a:solidFill>
                  <a:schemeClr val="tx1"/>
                </a:solidFill>
                <a:effectLst/>
                <a:latin typeface="+mn-lt"/>
                <a:ea typeface="+mn-ea"/>
                <a:cs typeface="+mn-cs"/>
              </a:rPr>
              <a:t>84</a:t>
            </a:r>
            <a:r>
              <a:rPr kumimoji="1" lang="ja-JP" altLang="en-US" sz="1200" kern="1200">
                <a:solidFill>
                  <a:schemeClr val="tx1"/>
                </a:solidFill>
                <a:effectLst/>
                <a:latin typeface="+mn-lt"/>
                <a:ea typeface="+mn-ea"/>
                <a:cs typeface="+mn-cs"/>
              </a:rPr>
              <a:t>秒より短く終わる，同時通行可能なプロセスもあるため，もう少し少ないと考えられる。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19</a:t>
            </a:fld>
            <a:endParaRPr kumimoji="1" lang="ja-JP" altLang="en-US"/>
          </a:p>
        </p:txBody>
      </p:sp>
    </p:spTree>
    <p:extLst>
      <p:ext uri="{BB962C8B-B14F-4D97-AF65-F5344CB8AC3E}">
        <p14:creationId xmlns:p14="http://schemas.microsoft.com/office/powerpoint/2010/main" val="15567663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a:t>
            </a: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を用いた自動運転車群制御アルゴリズムのモデル化と検証の手法を提案した。単一の交差点においては車両の挙動をモデル化し，デッドロックや通過時間を検証することができた。複数の交差点から構成される都市空間のモデルを作成し検証することが今後の課題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20</a:t>
            </a:fld>
            <a:endParaRPr kumimoji="1" lang="ja-JP" altLang="en-US"/>
          </a:p>
        </p:txBody>
      </p:sp>
    </p:spTree>
    <p:extLst>
      <p:ext uri="{BB962C8B-B14F-4D97-AF65-F5344CB8AC3E}">
        <p14:creationId xmlns:p14="http://schemas.microsoft.com/office/powerpoint/2010/main" val="1565200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は，システム上で起こり得る状態を網羅的に調べることにより設計の誤りを発見する自動検証手法の一種である。モデル検査手法は，システムの振る舞いの設計，および検証したい性質をそれぞれモデル化し，ツールを用いて，システムが性質を満たしているかを調べ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21</a:t>
            </a:fld>
            <a:endParaRPr kumimoji="1" lang="ja-JP" altLang="en-US"/>
          </a:p>
        </p:txBody>
      </p:sp>
    </p:spTree>
    <p:extLst>
      <p:ext uri="{BB962C8B-B14F-4D97-AF65-F5344CB8AC3E}">
        <p14:creationId xmlns:p14="http://schemas.microsoft.com/office/powerpoint/2010/main" val="2797736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近年，自動運転技術が急速に発達している。自動運転は，搭載される技術によってレベル</a:t>
            </a:r>
            <a:r>
              <a:rPr kumimoji="1" lang="en-US" altLang="ja-JP" dirty="0"/>
              <a:t>1</a:t>
            </a:r>
            <a:r>
              <a:rPr kumimoji="1" lang="ja-JP" altLang="en-US"/>
              <a:t>からレベル</a:t>
            </a:r>
            <a:r>
              <a:rPr kumimoji="1" lang="en-US" altLang="ja-JP" dirty="0"/>
              <a:t>5</a:t>
            </a:r>
            <a:r>
              <a:rPr kumimoji="1" lang="ja-JP" altLang="en-US"/>
              <a:t>までに分けられており，現在，日本国内では，運転者支援を主としたレベル</a:t>
            </a:r>
            <a:r>
              <a:rPr kumimoji="1" lang="en-US" altLang="ja-JP" dirty="0"/>
              <a:t>2</a:t>
            </a:r>
            <a:r>
              <a:rPr kumimoji="1" lang="ja-JP" altLang="en-US"/>
              <a:t>までが市販車に採用されている。今後，高速道路や，限定地域での特定条件下での高度自動運転を行うレベル</a:t>
            </a:r>
            <a:r>
              <a:rPr kumimoji="1" lang="en-US" altLang="ja-JP" dirty="0"/>
              <a:t>4</a:t>
            </a:r>
            <a:r>
              <a:rPr kumimoji="1" lang="ja-JP" altLang="en-US"/>
              <a:t>の車両の普及が目指されている。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a:t>
            </a:fld>
            <a:endParaRPr kumimoji="1" lang="ja-JP" altLang="en-US"/>
          </a:p>
        </p:txBody>
      </p:sp>
    </p:spTree>
    <p:extLst>
      <p:ext uri="{BB962C8B-B14F-4D97-AF65-F5344CB8AC3E}">
        <p14:creationId xmlns:p14="http://schemas.microsoft.com/office/powerpoint/2010/main" val="32693227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ns</a:t>
            </a:r>
            <a:r>
              <a:rPr kumimoji="1" lang="ja-JP" altLang="en-US"/>
              <a:t>が通過しているときに選べるものをひゅう辞する一覧表示</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22</a:t>
            </a:fld>
            <a:endParaRPr kumimoji="1" lang="ja-JP" altLang="en-US"/>
          </a:p>
        </p:txBody>
      </p:sp>
    </p:spTree>
    <p:extLst>
      <p:ext uri="{BB962C8B-B14F-4D97-AF65-F5344CB8AC3E}">
        <p14:creationId xmlns:p14="http://schemas.microsoft.com/office/powerpoint/2010/main" val="2934406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モデル検査において，システムの動作を表現するシステムモデルを作成する必要がある。ソフトウェア開発のどの段階でモデル検査を活用したいか，もしくは，何をどの程度検証したいかによって，どのような情報をもとにどのようにシステムモデルを作成するかが変わってくる。専用のシステムモデルを入力とするモデル検査を設計モデル検査，ソースプログラムを入力とするモデル検査をプログラムモデル検査と呼ぶ。これらのモデル検査がソフトウェア開発の流れの中での活用例を図に示す。図にはソフトウェアの品質向上のために行われる手順である設計レビュー，コードレビュー，およびテストも挙げた。設計モデル検査は設計レビューを，プログラムモデル検査はコードレビューをそれぞれ補完する位置付けであ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23</a:t>
            </a:fld>
            <a:endParaRPr kumimoji="1" lang="ja-JP" altLang="en-US"/>
          </a:p>
        </p:txBody>
      </p:sp>
    </p:spTree>
    <p:extLst>
      <p:ext uri="{BB962C8B-B14F-4D97-AF65-F5344CB8AC3E}">
        <p14:creationId xmlns:p14="http://schemas.microsoft.com/office/powerpoint/2010/main" val="3229599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UPPAAL</a:t>
            </a:r>
            <a:r>
              <a:rPr kumimoji="1" lang="ja-JP" altLang="en-US" sz="1200" kern="1200">
                <a:solidFill>
                  <a:schemeClr val="tx1"/>
                </a:solidFill>
                <a:effectLst/>
                <a:latin typeface="+mn-lt"/>
                <a:ea typeface="+mn-ea"/>
                <a:cs typeface="+mn-cs"/>
              </a:rPr>
              <a:t>は作成したシステムモデルをの入力を</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ベースにより定義している。このため，作成したシステムモデルが直感的に把握しやすい。入力したシステムモデルに対して，</a:t>
            </a:r>
            <a:r>
              <a:rPr kumimoji="1" lang="en" altLang="ja-JP" sz="1200" kern="1200" dirty="0">
                <a:solidFill>
                  <a:schemeClr val="tx1"/>
                </a:solidFill>
                <a:effectLst/>
                <a:latin typeface="+mn-lt"/>
                <a:ea typeface="+mn-ea"/>
                <a:cs typeface="+mn-cs"/>
              </a:rPr>
              <a:t>GUI</a:t>
            </a:r>
            <a:r>
              <a:rPr kumimoji="1" lang="ja-JP" altLang="en-US" sz="1200" kern="1200">
                <a:solidFill>
                  <a:schemeClr val="tx1"/>
                </a:solidFill>
                <a:effectLst/>
                <a:latin typeface="+mn-lt"/>
                <a:ea typeface="+mn-ea"/>
                <a:cs typeface="+mn-cs"/>
              </a:rPr>
              <a:t>ベースでシミュレーション実行とステップ実行が可能である。シミュレーション画面では，各プロセスの現在状態と変数の値，状態遷移図とメッセージシーケンスが表示される。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24</a:t>
            </a:fld>
            <a:endParaRPr kumimoji="1" lang="ja-JP" altLang="en-US"/>
          </a:p>
        </p:txBody>
      </p:sp>
    </p:spTree>
    <p:extLst>
      <p:ext uri="{BB962C8B-B14F-4D97-AF65-F5344CB8AC3E}">
        <p14:creationId xmlns:p14="http://schemas.microsoft.com/office/powerpoint/2010/main" val="492437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自動運転車で構成された都市空間において任意の時刻に利用者が自動運転車に乗降し移動するためには大量の車両が必要となる。</a:t>
            </a:r>
            <a:endParaRPr kumimoji="1" lang="ja-JP" alt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道路上の車両密度が高くなるため，渋滞やデッドロックが発生することが想定される。したがって，個々の車両だけではなく，自動運転車群が効率的に走行するアルゴリズムが必要となる。</a:t>
            </a:r>
          </a:p>
          <a:p>
            <a:endParaRPr kumimoji="1" lang="ja-JP" altLang="en-US"/>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3</a:t>
            </a:fld>
            <a:endParaRPr kumimoji="1" lang="ja-JP" altLang="en-US"/>
          </a:p>
        </p:txBody>
      </p:sp>
    </p:spTree>
    <p:extLst>
      <p:ext uri="{BB962C8B-B14F-4D97-AF65-F5344CB8AC3E}">
        <p14:creationId xmlns:p14="http://schemas.microsoft.com/office/powerpoint/2010/main" val="192558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本研究では群制御アルゴリズムが安全性に関わるデッドロック回避，効率性に関わる時間制約などの性質を満たすかどうかを検証する手法を提案する。</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自動運転車の群制御アルゴリズムを形式的に記述し，モデル検査を用いて，性質を検証する。モデル検査手法は，システムの振る舞いの設計，および検証したい性質をそれぞれモデル化し，ツールを用いて，システムが性質を満たしているかを調べる。</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4</a:t>
            </a:fld>
            <a:endParaRPr kumimoji="1" lang="ja-JP" altLang="en-US"/>
          </a:p>
        </p:txBody>
      </p:sp>
    </p:spTree>
    <p:extLst>
      <p:ext uri="{BB962C8B-B14F-4D97-AF65-F5344CB8AC3E}">
        <p14:creationId xmlns:p14="http://schemas.microsoft.com/office/powerpoint/2010/main" val="24392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latin typeface="+mn-ea"/>
                <a:ea typeface="+mn-ea"/>
              </a:rPr>
              <a:t>モデル検査は，システム上で起こり得る状態を網羅的に調べることにより設計の誤りを発見する自動検証手法の一種である。</a:t>
            </a:r>
            <a:r>
              <a:rPr lang="ja-JP" altLang="en-US" sz="2400">
                <a:latin typeface="+mn-ea"/>
                <a:ea typeface="+mn-ea"/>
              </a:rPr>
              <a:t>本研究では，</a:t>
            </a:r>
            <a:r>
              <a:rPr lang="ja-JP" altLang="en-US" sz="2400">
                <a:latin typeface="Hiragino Sans W3" panose="020B0300000000000000" pitchFamily="34" charset="-128"/>
                <a:ea typeface="Hiragino Sans W3" panose="020B0300000000000000" pitchFamily="34" charset="-128"/>
              </a:rPr>
              <a:t>時間オートマトンによるモデル化，シミュレーション実行，モデル検査による形式的検証が可能な</a:t>
            </a:r>
            <a:r>
              <a:rPr lang="ja-JP" altLang="en-US" sz="2400">
                <a:latin typeface="+mn-ea"/>
                <a:ea typeface="+mn-ea"/>
              </a:rPr>
              <a:t>モデル検査ツール</a:t>
            </a:r>
            <a:r>
              <a:rPr lang="en" altLang="ja-JP" sz="2400" dirty="0">
                <a:latin typeface="+mn-ea"/>
                <a:ea typeface="+mn-ea"/>
              </a:rPr>
              <a:t>UPPAAL</a:t>
            </a:r>
            <a:r>
              <a:rPr lang="ja-JP" altLang="en-US" sz="2400">
                <a:latin typeface="+mn-ea"/>
                <a:ea typeface="+mn-ea"/>
              </a:rPr>
              <a:t>を採用する。</a:t>
            </a:r>
            <a:endParaRPr lang="en-US" altLang="ja-JP" sz="2400" dirty="0">
              <a:latin typeface="+mn-ea"/>
              <a:ea typeface="+mn-ea"/>
            </a:endParaRP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5</a:t>
            </a:fld>
            <a:endParaRPr kumimoji="1" lang="ja-JP" altLang="en-US"/>
          </a:p>
        </p:txBody>
      </p:sp>
    </p:spTree>
    <p:extLst>
      <p:ext uri="{BB962C8B-B14F-4D97-AF65-F5344CB8AC3E}">
        <p14:creationId xmlns:p14="http://schemas.microsoft.com/office/powerpoint/2010/main" val="3546641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地図と時間オートマトンを照らし合わせる</a:t>
            </a:r>
            <a:endParaRPr kumimoji="1" lang="en-US" altLang="ja-JP" dirty="0"/>
          </a:p>
          <a:p>
            <a:r>
              <a:rPr kumimoji="1" lang="ja-JP" altLang="en-US"/>
              <a:t>テンプレートの名前見えるように</a:t>
            </a:r>
            <a:endParaRPr kumimoji="1" lang="en-US" altLang="ja-JP" dirty="0"/>
          </a:p>
          <a:p>
            <a:r>
              <a:rPr kumimoji="1" lang="ja-JP" altLang="en-US"/>
              <a:t>使用権（ロック）の説明</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8</a:t>
            </a:fld>
            <a:endParaRPr kumimoji="1" lang="ja-JP" altLang="en-US"/>
          </a:p>
        </p:txBody>
      </p:sp>
    </p:spTree>
    <p:extLst>
      <p:ext uri="{BB962C8B-B14F-4D97-AF65-F5344CB8AC3E}">
        <p14:creationId xmlns:p14="http://schemas.microsoft.com/office/powerpoint/2010/main" val="4054036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Lock</a:t>
            </a:r>
            <a:r>
              <a:rPr kumimoji="1" lang="ja-JP" altLang="en-US"/>
              <a:t>はそれぞれ１台の車両のみが獲得可能</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9</a:t>
            </a:fld>
            <a:endParaRPr kumimoji="1" lang="ja-JP" altLang="en-US"/>
          </a:p>
        </p:txBody>
      </p:sp>
    </p:spTree>
    <p:extLst>
      <p:ext uri="{BB962C8B-B14F-4D97-AF65-F5344CB8AC3E}">
        <p14:creationId xmlns:p14="http://schemas.microsoft.com/office/powerpoint/2010/main" val="3931846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UPPAAL</a:t>
            </a:r>
            <a:r>
              <a:rPr kumimoji="1" lang="ja-JP" altLang="en-US" sz="1200"/>
              <a:t>のシミュレーション機能を用いて記述したモデルを確認する。</a:t>
            </a:r>
            <a:r>
              <a:rPr lang="ja-JP" altLang="en-US" sz="1200"/>
              <a:t>初期状態では</a:t>
            </a:r>
            <a:r>
              <a:rPr lang="en-US" altLang="ja-JP" sz="1200" dirty="0"/>
              <a:t>12</a:t>
            </a:r>
            <a:r>
              <a:rPr lang="ja-JP" altLang="en-US" sz="1200"/>
              <a:t>車両全ての遷移が可能</a:t>
            </a:r>
            <a:r>
              <a:rPr kumimoji="1" lang="ja-JP" altLang="en-US" sz="1200"/>
              <a:t>。</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10</a:t>
            </a:fld>
            <a:endParaRPr kumimoji="1" lang="ja-JP" altLang="en-US"/>
          </a:p>
        </p:txBody>
      </p:sp>
    </p:spTree>
    <p:extLst>
      <p:ext uri="{BB962C8B-B14F-4D97-AF65-F5344CB8AC3E}">
        <p14:creationId xmlns:p14="http://schemas.microsoft.com/office/powerpoint/2010/main" val="1253690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シミュレーション可能な</a:t>
            </a:r>
          </a:p>
        </p:txBody>
      </p:sp>
      <p:sp>
        <p:nvSpPr>
          <p:cNvPr id="4" name="スライド番号プレースホルダー 3"/>
          <p:cNvSpPr>
            <a:spLocks noGrp="1"/>
          </p:cNvSpPr>
          <p:nvPr>
            <p:ph type="sldNum" sz="quarter" idx="5"/>
          </p:nvPr>
        </p:nvSpPr>
        <p:spPr/>
        <p:txBody>
          <a:bodyPr/>
          <a:lstStyle/>
          <a:p>
            <a:fld id="{11F85072-4CE5-B642-BEDE-DD2D511F1D93}" type="slidenum">
              <a:rPr kumimoji="1" lang="ja-JP" altLang="en-US" smtClean="0"/>
              <a:t>11</a:t>
            </a:fld>
            <a:endParaRPr kumimoji="1" lang="ja-JP" altLang="en-US"/>
          </a:p>
        </p:txBody>
      </p:sp>
    </p:spTree>
    <p:extLst>
      <p:ext uri="{BB962C8B-B14F-4D97-AF65-F5344CB8AC3E}">
        <p14:creationId xmlns:p14="http://schemas.microsoft.com/office/powerpoint/2010/main" val="35739815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Meiryo" panose="020B0604030504040204" pitchFamily="34" charset="-128"/>
                <a:ea typeface="Meiryo"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628650" y="6356351"/>
            <a:ext cx="904586" cy="365125"/>
          </a:xfrm>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a:xfrm>
            <a:off x="1644073" y="6356351"/>
            <a:ext cx="4802909" cy="365125"/>
          </a:xfrm>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a:xfrm>
            <a:off x="6518910" y="6356350"/>
            <a:ext cx="2057400" cy="365125"/>
          </a:xfrm>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45819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4084358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1457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sz="3200"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87997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b="0" i="0"/>
            </a:lvl1pPr>
          </a:lstStyle>
          <a:p>
            <a:r>
              <a:rPr lang="en-US" altLang="ja-JP"/>
              <a:t>2019/12/6</a:t>
            </a:r>
            <a:endParaRPr lang="ja-JP" altLang="en-US"/>
          </a:p>
        </p:txBody>
      </p:sp>
      <p:sp>
        <p:nvSpPr>
          <p:cNvPr id="5" name="Footer Placeholder 4"/>
          <p:cNvSpPr>
            <a:spLocks noGrp="1"/>
          </p:cNvSpPr>
          <p:nvPr>
            <p:ph type="ftr" sz="quarter" idx="11"/>
          </p:nvPr>
        </p:nvSpPr>
        <p:spPr/>
        <p:txBody>
          <a:bodyPr/>
          <a:lstStyle>
            <a:lvl1pPr>
              <a:defRPr b="0" i="0"/>
            </a:lvl1pPr>
          </a:lstStyle>
          <a:p>
            <a:r>
              <a:rPr lang="ja-JP" altLang="en-US"/>
              <a:t>博士前期課程中間発表</a:t>
            </a:r>
          </a:p>
        </p:txBody>
      </p:sp>
      <p:sp>
        <p:nvSpPr>
          <p:cNvPr id="6" name="Slide Number Placeholder 5"/>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564074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609953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697056"/>
            <a:ext cx="3868340"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629842" y="2505075"/>
            <a:ext cx="3868340" cy="3684588"/>
          </a:xfrm>
        </p:spPr>
        <p:txBody>
          <a:bodyPr/>
          <a:lstStyle>
            <a:lvl1pPr>
              <a:defRPr b="0" i="0"/>
            </a:lvl1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6" name="Content Placeholder 5"/>
          <p:cNvSpPr>
            <a:spLocks noGrp="1"/>
          </p:cNvSpPr>
          <p:nvPr>
            <p:ph sz="quarter" idx="4"/>
          </p:nvPr>
        </p:nvSpPr>
        <p:spPr>
          <a:xfrm>
            <a:off x="4629150" y="2505075"/>
            <a:ext cx="3887391" cy="3684588"/>
          </a:xfrm>
        </p:spPr>
        <p:txBody>
          <a:bodyPr/>
          <a:lstStyle>
            <a:lvl1pPr>
              <a:defRPr>
                <a:latin typeface="Meiryo" panose="020B0604030504040204" pitchFamily="34" charset="-128"/>
                <a:ea typeface="Meiryo" panose="020B0604030504040204" pitchFamily="34" charset="-128"/>
              </a:defRPr>
            </a:lvl1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lvl1pPr>
              <a:defRPr b="0" i="0"/>
            </a:lvl1pPr>
          </a:lstStyle>
          <a:p>
            <a:r>
              <a:rPr lang="en-US" altLang="ja-JP"/>
              <a:t>2019/12/6</a:t>
            </a:r>
            <a:endParaRPr lang="ja-JP" altLang="en-US"/>
          </a:p>
        </p:txBody>
      </p:sp>
      <p:sp>
        <p:nvSpPr>
          <p:cNvPr id="8" name="Footer Placeholder 7"/>
          <p:cNvSpPr>
            <a:spLocks noGrp="1"/>
          </p:cNvSpPr>
          <p:nvPr>
            <p:ph type="ftr" sz="quarter" idx="11"/>
          </p:nvPr>
        </p:nvSpPr>
        <p:spPr/>
        <p:txBody>
          <a:bodyPr/>
          <a:lstStyle>
            <a:lvl1pPr>
              <a:defRPr b="0" i="0"/>
            </a:lvl1pPr>
          </a:lstStyle>
          <a:p>
            <a:r>
              <a:rPr lang="ja-JP" altLang="en-US"/>
              <a:t>博士前期課程中間発表</a:t>
            </a:r>
          </a:p>
        </p:txBody>
      </p:sp>
      <p:sp>
        <p:nvSpPr>
          <p:cNvPr id="9" name="Slide Number Placeholder 8"/>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241313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lvl1pPr>
              <a:defRPr b="0" i="0"/>
            </a:lvl1pPr>
          </a:lstStyle>
          <a:p>
            <a:r>
              <a:rPr lang="en-US" altLang="ja-JP"/>
              <a:t>2019/12/6</a:t>
            </a:r>
            <a:endParaRPr lang="ja-JP" altLang="en-US"/>
          </a:p>
        </p:txBody>
      </p:sp>
      <p:sp>
        <p:nvSpPr>
          <p:cNvPr id="4" name="Footer Placeholder 3"/>
          <p:cNvSpPr>
            <a:spLocks noGrp="1"/>
          </p:cNvSpPr>
          <p:nvPr>
            <p:ph type="ftr" sz="quarter" idx="11"/>
          </p:nvPr>
        </p:nvSpPr>
        <p:spPr/>
        <p:txBody>
          <a:bodyPr/>
          <a:lstStyle>
            <a:lvl1pPr>
              <a:defRPr b="0" i="0"/>
            </a:lvl1pPr>
          </a:lstStyle>
          <a:p>
            <a:r>
              <a:rPr lang="ja-JP" altLang="en-US"/>
              <a:t>博士前期課程中間発表</a:t>
            </a:r>
          </a:p>
        </p:txBody>
      </p:sp>
      <p:sp>
        <p:nvSpPr>
          <p:cNvPr id="5" name="Slide Number Placeholder 4"/>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335823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b="0" i="0"/>
            </a:lvl1pPr>
          </a:lstStyle>
          <a:p>
            <a:r>
              <a:rPr lang="en-US" altLang="ja-JP"/>
              <a:t>2019/12/6</a:t>
            </a:r>
            <a:endParaRPr lang="ja-JP" altLang="en-US"/>
          </a:p>
        </p:txBody>
      </p:sp>
      <p:sp>
        <p:nvSpPr>
          <p:cNvPr id="3" name="Footer Placeholder 2"/>
          <p:cNvSpPr>
            <a:spLocks noGrp="1"/>
          </p:cNvSpPr>
          <p:nvPr>
            <p:ph type="ftr" sz="quarter" idx="11"/>
          </p:nvPr>
        </p:nvSpPr>
        <p:spPr/>
        <p:txBody>
          <a:bodyPr/>
          <a:lstStyle>
            <a:lvl1pPr>
              <a:defRPr b="0" i="0"/>
            </a:lvl1pPr>
          </a:lstStyle>
          <a:p>
            <a:r>
              <a:rPr lang="ja-JP" altLang="en-US"/>
              <a:t>博士前期課程中間発表</a:t>
            </a:r>
          </a:p>
        </p:txBody>
      </p:sp>
      <p:sp>
        <p:nvSpPr>
          <p:cNvPr id="4" name="Slide Number Placeholder 3"/>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2179822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Meiryo" panose="020B0604030504040204" pitchFamily="34" charset="-128"/>
                <a:ea typeface="Meiryo" panose="020B0604030504040204" pitchFamily="34" charset="-128"/>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b="0" i="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3576483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b="0" i="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Meiryo" panose="020B0604030504040204" pitchFamily="34" charset="-128"/>
                <a:ea typeface="Meiryo" panose="020B0604030504040204" pitchFamily="34" charset="-12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lvl1pPr>
              <a:defRPr b="0" i="0"/>
            </a:lvl1pPr>
          </a:lstStyle>
          <a:p>
            <a:r>
              <a:rPr lang="en-US" altLang="ja-JP"/>
              <a:t>2019/12/6</a:t>
            </a:r>
            <a:endParaRPr lang="ja-JP" altLang="en-US"/>
          </a:p>
        </p:txBody>
      </p:sp>
      <p:sp>
        <p:nvSpPr>
          <p:cNvPr id="6" name="Footer Placeholder 5"/>
          <p:cNvSpPr>
            <a:spLocks noGrp="1"/>
          </p:cNvSpPr>
          <p:nvPr>
            <p:ph type="ftr" sz="quarter" idx="11"/>
          </p:nvPr>
        </p:nvSpPr>
        <p:spPr/>
        <p:txBody>
          <a:bodyPr/>
          <a:lstStyle>
            <a:lvl1pPr>
              <a:defRPr b="0" i="0"/>
            </a:lvl1pPr>
          </a:lstStyle>
          <a:p>
            <a:r>
              <a:rPr lang="ja-JP" altLang="en-US"/>
              <a:t>博士前期課程中間発表</a:t>
            </a:r>
          </a:p>
        </p:txBody>
      </p:sp>
      <p:sp>
        <p:nvSpPr>
          <p:cNvPr id="7" name="Slide Number Placeholder 6"/>
          <p:cNvSpPr>
            <a:spLocks noGrp="1"/>
          </p:cNvSpPr>
          <p:nvPr>
            <p:ph type="sldNum" sz="quarter" idx="12"/>
          </p:nvPr>
        </p:nvSpPr>
        <p:spPr/>
        <p:txBody>
          <a:bodyPr/>
          <a:lstStyle>
            <a:lvl1pPr>
              <a:defRPr b="0" i="0"/>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344019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dirty="0"/>
              <a:t>2 </a:t>
            </a:r>
            <a:r>
              <a:rPr lang="ja-JP" altLang="en-US"/>
              <a:t>レベル
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932295"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r>
              <a:rPr lang="en-US" altLang="ja-JP"/>
              <a:t>2019/12/6</a:t>
            </a:r>
            <a:endParaRPr lang="ja-JP" altLang="en-US"/>
          </a:p>
        </p:txBody>
      </p:sp>
      <p:sp>
        <p:nvSpPr>
          <p:cNvPr id="5" name="Footer Placeholder 4"/>
          <p:cNvSpPr>
            <a:spLocks noGrp="1"/>
          </p:cNvSpPr>
          <p:nvPr>
            <p:ph type="ftr" sz="quarter" idx="3"/>
          </p:nvPr>
        </p:nvSpPr>
        <p:spPr>
          <a:xfrm>
            <a:off x="1681018" y="6356351"/>
            <a:ext cx="525549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r>
              <a:rPr lang="ja-JP" altLang="en-US"/>
              <a:t>博士前期課程中間発表</a:t>
            </a:r>
          </a:p>
        </p:txBody>
      </p:sp>
      <p:sp>
        <p:nvSpPr>
          <p:cNvPr id="6" name="Slide Number Placeholder 5"/>
          <p:cNvSpPr>
            <a:spLocks noGrp="1"/>
          </p:cNvSpPr>
          <p:nvPr>
            <p:ph type="sldNum" sz="quarter" idx="4"/>
          </p:nvPr>
        </p:nvSpPr>
        <p:spPr>
          <a:xfrm>
            <a:off x="6936508" y="6356351"/>
            <a:ext cx="1578841"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42DC6A56-C26E-6B4A-8986-AC583EADCE93}" type="slidenum">
              <a:rPr lang="ja-JP" altLang="en-US" smtClean="0"/>
              <a:pPr/>
              <a:t>‹#›</a:t>
            </a:fld>
            <a:endParaRPr lang="ja-JP" altLang="en-US"/>
          </a:p>
        </p:txBody>
      </p:sp>
    </p:spTree>
    <p:extLst>
      <p:ext uri="{BB962C8B-B14F-4D97-AF65-F5344CB8AC3E}">
        <p14:creationId xmlns:p14="http://schemas.microsoft.com/office/powerpoint/2010/main" val="17377637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kumimoji="1" sz="44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b="0" i="0" kern="1200">
          <a:solidFill>
            <a:schemeClr val="tx1"/>
          </a:solidFill>
          <a:latin typeface="Arial Regula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EF1451-5725-1447-9409-842BE6A8628D}"/>
              </a:ext>
            </a:extLst>
          </p:cNvPr>
          <p:cNvSpPr>
            <a:spLocks noGrp="1"/>
          </p:cNvSpPr>
          <p:nvPr>
            <p:ph type="ctrTitle"/>
          </p:nvPr>
        </p:nvSpPr>
        <p:spPr>
          <a:xfrm>
            <a:off x="256032" y="420624"/>
            <a:ext cx="8202168" cy="3089339"/>
          </a:xfrm>
        </p:spPr>
        <p:txBody>
          <a:bodyPr>
            <a:normAutofit/>
          </a:bodyPr>
          <a:lstStyle/>
          <a:p>
            <a:r>
              <a:rPr lang="ja-JP" altLang="en-US" sz="3600">
                <a:latin typeface="+mj-ea"/>
                <a:ea typeface="+mj-ea"/>
              </a:rPr>
              <a:t>自動運転車群制御アルゴリズムの時間オートマトンによるモデリングと検証</a:t>
            </a:r>
            <a:endParaRPr kumimoji="1" lang="ja-JP" altLang="en-US" sz="3600">
              <a:latin typeface="+mj-ea"/>
              <a:ea typeface="+mj-ea"/>
            </a:endParaRPr>
          </a:p>
        </p:txBody>
      </p:sp>
      <p:sp>
        <p:nvSpPr>
          <p:cNvPr id="3" name="字幕 2">
            <a:extLst>
              <a:ext uri="{FF2B5EF4-FFF2-40B4-BE49-F238E27FC236}">
                <a16:creationId xmlns:a16="http://schemas.microsoft.com/office/drawing/2014/main" id="{218B4542-AC5A-D848-9494-931B83EA0B26}"/>
              </a:ext>
            </a:extLst>
          </p:cNvPr>
          <p:cNvSpPr>
            <a:spLocks noGrp="1"/>
          </p:cNvSpPr>
          <p:nvPr>
            <p:ph type="subTitle" idx="1"/>
          </p:nvPr>
        </p:nvSpPr>
        <p:spPr/>
        <p:txBody>
          <a:bodyPr>
            <a:normAutofit/>
          </a:bodyPr>
          <a:lstStyle/>
          <a:p>
            <a:pPr algn="r"/>
            <a:r>
              <a:rPr lang="ja-JP" altLang="en-US" sz="1600"/>
              <a:t>佐原 優衣　（中村研究室）</a:t>
            </a:r>
          </a:p>
        </p:txBody>
      </p:sp>
      <p:sp>
        <p:nvSpPr>
          <p:cNvPr id="4" name="日付プレースホルダー 3">
            <a:extLst>
              <a:ext uri="{FF2B5EF4-FFF2-40B4-BE49-F238E27FC236}">
                <a16:creationId xmlns:a16="http://schemas.microsoft.com/office/drawing/2014/main" id="{BE95F9EB-98A6-A843-8B4B-ABDBF9376BE2}"/>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D1D47460-D092-124F-A733-77B11F0308BF}"/>
              </a:ext>
            </a:extLst>
          </p:cNvPr>
          <p:cNvSpPr>
            <a:spLocks noGrp="1"/>
          </p:cNvSpPr>
          <p:nvPr>
            <p:ph type="ftr" sz="quarter" idx="11"/>
          </p:nvPr>
        </p:nvSpPr>
        <p:spPr>
          <a:xfrm>
            <a:off x="2064773" y="6356351"/>
            <a:ext cx="4994787" cy="365125"/>
          </a:xfrm>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0A440EE-5750-9E43-9BFD-02827904E18C}"/>
              </a:ext>
            </a:extLst>
          </p:cNvPr>
          <p:cNvSpPr>
            <a:spLocks noGrp="1"/>
          </p:cNvSpPr>
          <p:nvPr>
            <p:ph type="sldNum" sz="quarter" idx="12"/>
          </p:nvPr>
        </p:nvSpPr>
        <p:spPr/>
        <p:txBody>
          <a:bodyPr/>
          <a:lstStyle/>
          <a:p>
            <a:fld id="{42DC6A56-C26E-6B4A-8986-AC583EADCE93}" type="slidenum">
              <a:rPr lang="ja-JP" altLang="en-US" smtClean="0"/>
              <a:pPr/>
              <a:t>1</a:t>
            </a:fld>
            <a:endParaRPr lang="ja-JP" altLang="en-US"/>
          </a:p>
        </p:txBody>
      </p:sp>
    </p:spTree>
    <p:extLst>
      <p:ext uri="{BB962C8B-B14F-4D97-AF65-F5344CB8AC3E}">
        <p14:creationId xmlns:p14="http://schemas.microsoft.com/office/powerpoint/2010/main" val="606308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(1/2)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943350" cy="4351338"/>
          </a:xfrm>
        </p:spPr>
        <p:txBody>
          <a:bodyPr>
            <a:normAutofit/>
          </a:bodyPr>
          <a:lstStyle/>
          <a:p>
            <a:pPr>
              <a:lnSpc>
                <a:spcPct val="150000"/>
              </a:lnSpc>
              <a:spcBef>
                <a:spcPts val="1600"/>
              </a:spcBef>
              <a:spcAft>
                <a:spcPts val="600"/>
              </a:spcAft>
            </a:pPr>
            <a:r>
              <a:rPr kumimoji="1" lang="ja-JP" altLang="en-US" sz="2400"/>
              <a:t>シミュレーション機能で記述したモデル</a:t>
            </a:r>
            <a:r>
              <a:rPr lang="ja-JP" altLang="en-US" sz="2400"/>
              <a:t>の</a:t>
            </a:r>
            <a:r>
              <a:rPr kumimoji="1" lang="ja-JP" altLang="en-US" sz="2400"/>
              <a:t>確認</a:t>
            </a:r>
            <a:endParaRPr kumimoji="1" lang="en-US" altLang="ja-JP" sz="2400" dirty="0"/>
          </a:p>
          <a:p>
            <a:pPr>
              <a:lnSpc>
                <a:spcPct val="150000"/>
              </a:lnSpc>
              <a:spcBef>
                <a:spcPts val="1600"/>
              </a:spcBef>
              <a:spcAft>
                <a:spcPts val="600"/>
              </a:spcAft>
            </a:pPr>
            <a:r>
              <a:rPr lang="ja-JP" altLang="en-US" sz="2400"/>
              <a:t>初期状態では</a:t>
            </a:r>
            <a:endParaRPr lang="en-US" altLang="ja-JP" sz="2400" dirty="0"/>
          </a:p>
          <a:p>
            <a:pPr marL="0" indent="0">
              <a:lnSpc>
                <a:spcPct val="150000"/>
              </a:lnSpc>
              <a:spcBef>
                <a:spcPts val="1600"/>
              </a:spcBef>
              <a:spcAft>
                <a:spcPts val="600"/>
              </a:spcAft>
              <a:buNone/>
            </a:pPr>
            <a:r>
              <a:rPr lang="en-US" altLang="ja-JP" sz="2400" dirty="0"/>
              <a:t>  12</a:t>
            </a:r>
            <a:r>
              <a:rPr lang="ja-JP" altLang="en-US" sz="2400"/>
              <a:t>車両全ての遷移が可能</a:t>
            </a:r>
            <a:endParaRPr kumimoji="1" lang="ja-JP" altLang="en-US" sz="2400"/>
          </a:p>
        </p:txBody>
      </p:sp>
      <p:sp>
        <p:nvSpPr>
          <p:cNvPr id="4" name="スライド番号プレースホルダー 3">
            <a:extLst>
              <a:ext uri="{FF2B5EF4-FFF2-40B4-BE49-F238E27FC236}">
                <a16:creationId xmlns:a16="http://schemas.microsoft.com/office/drawing/2014/main" id="{49AC7AB0-99F1-0D4F-A884-BB5F5140A462}"/>
              </a:ext>
            </a:extLst>
          </p:cNvPr>
          <p:cNvSpPr>
            <a:spLocks noGrp="1"/>
          </p:cNvSpPr>
          <p:nvPr>
            <p:ph type="sldNum" sz="quarter" idx="12"/>
          </p:nvPr>
        </p:nvSpPr>
        <p:spPr/>
        <p:txBody>
          <a:bodyPr/>
          <a:lstStyle/>
          <a:p>
            <a:fld id="{42DC6A56-C26E-6B4A-8986-AC583EADCE93}" type="slidenum">
              <a:rPr lang="ja-JP" altLang="en-US" smtClean="0"/>
              <a:pPr/>
              <a:t>10</a:t>
            </a:fld>
            <a:endParaRPr lang="ja-JP" altLang="en-US"/>
          </a:p>
        </p:txBody>
      </p:sp>
      <p:pic>
        <p:nvPicPr>
          <p:cNvPr id="9" name="図 8">
            <a:extLst>
              <a:ext uri="{FF2B5EF4-FFF2-40B4-BE49-F238E27FC236}">
                <a16:creationId xmlns:a16="http://schemas.microsoft.com/office/drawing/2014/main" id="{7581D298-7524-AD4B-A8EB-7777878B59C8}"/>
              </a:ext>
            </a:extLst>
          </p:cNvPr>
          <p:cNvPicPr>
            <a:picLocks noChangeAspect="1"/>
          </p:cNvPicPr>
          <p:nvPr/>
        </p:nvPicPr>
        <p:blipFill>
          <a:blip r:embed="rId3"/>
          <a:stretch>
            <a:fillRect/>
          </a:stretch>
        </p:blipFill>
        <p:spPr>
          <a:xfrm>
            <a:off x="4384385" y="1690689"/>
            <a:ext cx="4759616" cy="4385646"/>
          </a:xfrm>
          <a:prstGeom prst="rect">
            <a:avLst/>
          </a:prstGeom>
        </p:spPr>
      </p:pic>
      <p:sp>
        <p:nvSpPr>
          <p:cNvPr id="5" name="日付プレースホルダー 4">
            <a:extLst>
              <a:ext uri="{FF2B5EF4-FFF2-40B4-BE49-F238E27FC236}">
                <a16:creationId xmlns:a16="http://schemas.microsoft.com/office/drawing/2014/main" id="{2F4A5FF8-88BA-B941-A2FC-A296A21EB241}"/>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3497F801-373E-6D42-83A3-EFE0D8CB2A6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739236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895825-3086-9044-AA8E-B3274EE1CF08}"/>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sp>
        <p:nvSpPr>
          <p:cNvPr id="3" name="コンテンツ プレースホルダー 2">
            <a:extLst>
              <a:ext uri="{FF2B5EF4-FFF2-40B4-BE49-F238E27FC236}">
                <a16:creationId xmlns:a16="http://schemas.microsoft.com/office/drawing/2014/main" id="{70CA73BF-1068-5840-A407-3DF34E9934AA}"/>
              </a:ext>
            </a:extLst>
          </p:cNvPr>
          <p:cNvSpPr>
            <a:spLocks noGrp="1"/>
          </p:cNvSpPr>
          <p:nvPr>
            <p:ph idx="1"/>
          </p:nvPr>
        </p:nvSpPr>
        <p:spPr>
          <a:xfrm>
            <a:off x="628651" y="1825625"/>
            <a:ext cx="3797045" cy="1733799"/>
          </a:xfrm>
        </p:spPr>
        <p:txBody>
          <a:bodyPr>
            <a:normAutofit/>
          </a:bodyPr>
          <a:lstStyle/>
          <a:p>
            <a:pPr>
              <a:lnSpc>
                <a:spcPct val="150000"/>
              </a:lnSpc>
            </a:pPr>
            <a:r>
              <a:rPr lang="ja-JP" altLang="en-US" sz="2400"/>
              <a:t>使用権の取得により交差点通過の排他制御が適切であることが確認できる</a:t>
            </a:r>
            <a:endParaRPr kumimoji="1" lang="ja-JP" altLang="en-US" sz="2400"/>
          </a:p>
        </p:txBody>
      </p:sp>
      <p:pic>
        <p:nvPicPr>
          <p:cNvPr id="6" name="図 5">
            <a:extLst>
              <a:ext uri="{FF2B5EF4-FFF2-40B4-BE49-F238E27FC236}">
                <a16:creationId xmlns:a16="http://schemas.microsoft.com/office/drawing/2014/main" id="{A1CA0646-D0E1-B143-8CB4-BDA5ACE26256}"/>
              </a:ext>
            </a:extLst>
          </p:cNvPr>
          <p:cNvPicPr>
            <a:picLocks noChangeAspect="1"/>
          </p:cNvPicPr>
          <p:nvPr/>
        </p:nvPicPr>
        <p:blipFill>
          <a:blip r:embed="rId3"/>
          <a:stretch>
            <a:fillRect/>
          </a:stretch>
        </p:blipFill>
        <p:spPr>
          <a:xfrm>
            <a:off x="4425696" y="1866137"/>
            <a:ext cx="4618350" cy="4375278"/>
          </a:xfrm>
          <a:prstGeom prst="rect">
            <a:avLst/>
          </a:prstGeom>
        </p:spPr>
      </p:pic>
      <p:pic>
        <p:nvPicPr>
          <p:cNvPr id="7" name="図 6">
            <a:extLst>
              <a:ext uri="{FF2B5EF4-FFF2-40B4-BE49-F238E27FC236}">
                <a16:creationId xmlns:a16="http://schemas.microsoft.com/office/drawing/2014/main" id="{EF326BDC-3EE4-EC4E-B501-4F792C3A878B}"/>
              </a:ext>
            </a:extLst>
          </p:cNvPr>
          <p:cNvPicPr>
            <a:picLocks noChangeAspect="1"/>
          </p:cNvPicPr>
          <p:nvPr/>
        </p:nvPicPr>
        <p:blipFill>
          <a:blip r:embed="rId4"/>
          <a:stretch>
            <a:fillRect/>
          </a:stretch>
        </p:blipFill>
        <p:spPr>
          <a:xfrm>
            <a:off x="628650" y="3559424"/>
            <a:ext cx="3639014" cy="3107158"/>
          </a:xfrm>
          <a:prstGeom prst="rect">
            <a:avLst/>
          </a:prstGeom>
        </p:spPr>
      </p:pic>
      <p:sp>
        <p:nvSpPr>
          <p:cNvPr id="4" name="スライド番号プレースホルダー 3">
            <a:extLst>
              <a:ext uri="{FF2B5EF4-FFF2-40B4-BE49-F238E27FC236}">
                <a16:creationId xmlns:a16="http://schemas.microsoft.com/office/drawing/2014/main" id="{76BB0EC3-7F6A-9F41-818C-063B165D71C8}"/>
              </a:ext>
            </a:extLst>
          </p:cNvPr>
          <p:cNvSpPr>
            <a:spLocks noGrp="1"/>
          </p:cNvSpPr>
          <p:nvPr>
            <p:ph type="sldNum" sz="quarter" idx="12"/>
          </p:nvPr>
        </p:nvSpPr>
        <p:spPr/>
        <p:txBody>
          <a:bodyPr/>
          <a:lstStyle/>
          <a:p>
            <a:fld id="{42DC6A56-C26E-6B4A-8986-AC583EADCE93}" type="slidenum">
              <a:rPr lang="ja-JP" altLang="en-US" smtClean="0"/>
              <a:pPr/>
              <a:t>11</a:t>
            </a:fld>
            <a:endParaRPr lang="ja-JP" altLang="en-US"/>
          </a:p>
        </p:txBody>
      </p:sp>
      <p:sp>
        <p:nvSpPr>
          <p:cNvPr id="5" name="日付プレースホルダー 4">
            <a:extLst>
              <a:ext uri="{FF2B5EF4-FFF2-40B4-BE49-F238E27FC236}">
                <a16:creationId xmlns:a16="http://schemas.microsoft.com/office/drawing/2014/main" id="{E06AD896-A87B-CD48-8394-12E7D9252D1B}"/>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EDC39776-1C51-8A4B-A2E2-4AABAB44310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57861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08E1CD-D95D-6F4D-9C9A-B6E925C68110}"/>
              </a:ext>
            </a:extLst>
          </p:cNvPr>
          <p:cNvSpPr>
            <a:spLocks noGrp="1"/>
          </p:cNvSpPr>
          <p:nvPr>
            <p:ph type="title"/>
          </p:nvPr>
        </p:nvSpPr>
        <p:spPr/>
        <p:txBody>
          <a:bodyPr/>
          <a:lstStyle/>
          <a:p>
            <a:r>
              <a:rPr kumimoji="1" lang="ja-JP" altLang="en-US"/>
              <a:t>検証</a:t>
            </a:r>
          </a:p>
        </p:txBody>
      </p:sp>
      <p:sp>
        <p:nvSpPr>
          <p:cNvPr id="3" name="コンテンツ プレースホルダー 2">
            <a:extLst>
              <a:ext uri="{FF2B5EF4-FFF2-40B4-BE49-F238E27FC236}">
                <a16:creationId xmlns:a16="http://schemas.microsoft.com/office/drawing/2014/main" id="{2D652021-5152-5B48-87C7-E74771A2DDE9}"/>
              </a:ext>
            </a:extLst>
          </p:cNvPr>
          <p:cNvSpPr>
            <a:spLocks noGrp="1"/>
          </p:cNvSpPr>
          <p:nvPr>
            <p:ph idx="1"/>
          </p:nvPr>
        </p:nvSpPr>
        <p:spPr>
          <a:xfrm>
            <a:off x="628650" y="2444345"/>
            <a:ext cx="7886700" cy="1056912"/>
          </a:xfrm>
        </p:spPr>
        <p:txBody>
          <a:bodyPr/>
          <a:lstStyle/>
          <a:p>
            <a:pPr marL="0" indent="0">
              <a:buNone/>
            </a:pPr>
            <a:r>
              <a:rPr kumimoji="1" lang="en-US" altLang="ja-JP" dirty="0">
                <a:latin typeface="Courier New" panose="02070309020205020404" pitchFamily="49" charset="0"/>
                <a:cs typeface="Courier New" panose="02070309020205020404" pitchFamily="49" charset="0"/>
              </a:rPr>
              <a:t>A[] P</a:t>
            </a:r>
            <a:r>
              <a:rPr kumimoji="1" lang="ja-JP" altLang="en-US" sz="2400">
                <a:latin typeface="Courier New" panose="02070309020205020404" pitchFamily="49" charset="0"/>
                <a:cs typeface="Courier New" panose="02070309020205020404" pitchFamily="49" charset="0"/>
              </a:rPr>
              <a:t>：全ての実行パスで常に特性</a:t>
            </a:r>
            <a:r>
              <a:rPr kumimoji="1" lang="en-US" altLang="ja-JP" sz="2400" dirty="0">
                <a:latin typeface="Courier New" panose="02070309020205020404" pitchFamily="49" charset="0"/>
                <a:cs typeface="Courier New" panose="02070309020205020404" pitchFamily="49" charset="0"/>
              </a:rPr>
              <a:t>P</a:t>
            </a:r>
            <a:r>
              <a:rPr kumimoji="1" lang="ja-JP" altLang="en-US" sz="2400">
                <a:latin typeface="Courier New" panose="02070309020205020404" pitchFamily="49" charset="0"/>
                <a:cs typeface="Courier New" panose="02070309020205020404" pitchFamily="49" charset="0"/>
              </a:rPr>
              <a:t>が成り立つ</a:t>
            </a:r>
            <a:endParaRPr kumimoji="1" lang="en-US" altLang="ja-JP" dirty="0">
              <a:latin typeface="Courier New" panose="02070309020205020404" pitchFamily="49" charset="0"/>
              <a:cs typeface="Courier New" panose="02070309020205020404" pitchFamily="49" charset="0"/>
            </a:endParaRPr>
          </a:p>
          <a:p>
            <a:pPr marL="0" indent="0">
              <a:buNone/>
            </a:pPr>
            <a:r>
              <a:rPr lang="en-US" altLang="ja-JP" dirty="0">
                <a:latin typeface="Courier New" panose="02070309020205020404" pitchFamily="49" charset="0"/>
                <a:cs typeface="Courier New" panose="02070309020205020404" pitchFamily="49" charset="0"/>
              </a:rPr>
              <a:t>E&lt;&gt; P</a:t>
            </a:r>
            <a:r>
              <a:rPr lang="ja-JP" altLang="en-US" sz="2400">
                <a:latin typeface="Courier New" panose="02070309020205020404" pitchFamily="49" charset="0"/>
                <a:cs typeface="Courier New" panose="02070309020205020404" pitchFamily="49" charset="0"/>
              </a:rPr>
              <a:t>：ある実行パスでいつかは特性</a:t>
            </a:r>
            <a:r>
              <a:rPr lang="en-US" altLang="ja-JP" sz="2400" dirty="0">
                <a:latin typeface="Courier New" panose="02070309020205020404" pitchFamily="49" charset="0"/>
                <a:cs typeface="Courier New" panose="02070309020205020404" pitchFamily="49" charset="0"/>
              </a:rPr>
              <a:t>P</a:t>
            </a:r>
            <a:r>
              <a:rPr lang="ja-JP" altLang="en-US" sz="2400">
                <a:latin typeface="Courier New" panose="02070309020205020404" pitchFamily="49" charset="0"/>
                <a:cs typeface="Courier New" panose="02070309020205020404" pitchFamily="49" charset="0"/>
              </a:rPr>
              <a:t>が成り立つ</a:t>
            </a:r>
            <a:endParaRPr kumimoji="1" lang="ja-JP" altLang="en-US">
              <a:latin typeface="Courier New" panose="02070309020205020404" pitchFamily="49" charset="0"/>
              <a:cs typeface="Courier New" panose="02070309020205020404" pitchFamily="49" charset="0"/>
            </a:endParaRPr>
          </a:p>
        </p:txBody>
      </p:sp>
      <p:pic>
        <p:nvPicPr>
          <p:cNvPr id="5" name="図 4">
            <a:extLst>
              <a:ext uri="{FF2B5EF4-FFF2-40B4-BE49-F238E27FC236}">
                <a16:creationId xmlns:a16="http://schemas.microsoft.com/office/drawing/2014/main" id="{E796486A-3018-1E4D-A8CD-A678541AAD77}"/>
              </a:ext>
            </a:extLst>
          </p:cNvPr>
          <p:cNvPicPr>
            <a:picLocks noChangeAspect="1"/>
          </p:cNvPicPr>
          <p:nvPr/>
        </p:nvPicPr>
        <p:blipFill>
          <a:blip r:embed="rId3"/>
          <a:stretch>
            <a:fillRect/>
          </a:stretch>
        </p:blipFill>
        <p:spPr>
          <a:xfrm>
            <a:off x="628650" y="3501257"/>
            <a:ext cx="3769123" cy="2855094"/>
          </a:xfrm>
          <a:prstGeom prst="rect">
            <a:avLst/>
          </a:prstGeom>
        </p:spPr>
      </p:pic>
      <p:pic>
        <p:nvPicPr>
          <p:cNvPr id="7" name="図 6">
            <a:extLst>
              <a:ext uri="{FF2B5EF4-FFF2-40B4-BE49-F238E27FC236}">
                <a16:creationId xmlns:a16="http://schemas.microsoft.com/office/drawing/2014/main" id="{61E8DBA3-8434-A846-AD42-7757CA639A1F}"/>
              </a:ext>
            </a:extLst>
          </p:cNvPr>
          <p:cNvPicPr>
            <a:picLocks noChangeAspect="1"/>
          </p:cNvPicPr>
          <p:nvPr/>
        </p:nvPicPr>
        <p:blipFill>
          <a:blip r:embed="rId4"/>
          <a:stretch>
            <a:fillRect/>
          </a:stretch>
        </p:blipFill>
        <p:spPr>
          <a:xfrm>
            <a:off x="4786514" y="3501257"/>
            <a:ext cx="3728836" cy="2855094"/>
          </a:xfrm>
          <a:prstGeom prst="rect">
            <a:avLst/>
          </a:prstGeom>
        </p:spPr>
      </p:pic>
      <p:sp>
        <p:nvSpPr>
          <p:cNvPr id="8" name="テキスト ボックス 7">
            <a:extLst>
              <a:ext uri="{FF2B5EF4-FFF2-40B4-BE49-F238E27FC236}">
                <a16:creationId xmlns:a16="http://schemas.microsoft.com/office/drawing/2014/main" id="{6AC214DD-AFA2-1348-AAC5-491220C3A53F}"/>
              </a:ext>
            </a:extLst>
          </p:cNvPr>
          <p:cNvSpPr txBox="1"/>
          <p:nvPr/>
        </p:nvSpPr>
        <p:spPr>
          <a:xfrm>
            <a:off x="628650" y="1411580"/>
            <a:ext cx="7886700" cy="830997"/>
          </a:xfrm>
          <a:prstGeom prst="rect">
            <a:avLst/>
          </a:prstGeom>
          <a:noFill/>
        </p:spPr>
        <p:txBody>
          <a:bodyPr wrap="square" rtlCol="0">
            <a:spAutoFit/>
          </a:bodyPr>
          <a:lstStyle/>
          <a:p>
            <a:pPr marL="342900" indent="-342900">
              <a:buFont typeface="Arial" panose="020B0604020202020204" pitchFamily="34" charset="0"/>
              <a:buChar char="•"/>
            </a:pPr>
            <a:r>
              <a:rPr lang="en-US" altLang="ja-JP" sz="2400" dirty="0">
                <a:latin typeface="+mn-ea"/>
              </a:rPr>
              <a:t>UPPAAL</a:t>
            </a:r>
            <a:r>
              <a:rPr lang="ja-JP" altLang="en-US" sz="2400">
                <a:latin typeface="+mn-ea"/>
              </a:rPr>
              <a:t>のモデル検査機能を用いて，交差点モデルの性質を検証する</a:t>
            </a:r>
            <a:endParaRPr lang="en-US" altLang="ja-JP" sz="2400" dirty="0">
              <a:latin typeface="+mn-ea"/>
            </a:endParaRPr>
          </a:p>
        </p:txBody>
      </p:sp>
      <p:sp>
        <p:nvSpPr>
          <p:cNvPr id="4" name="スライド番号プレースホルダー 3">
            <a:extLst>
              <a:ext uri="{FF2B5EF4-FFF2-40B4-BE49-F238E27FC236}">
                <a16:creationId xmlns:a16="http://schemas.microsoft.com/office/drawing/2014/main" id="{5A6D1185-E91C-D746-80C7-C944EEC8F1D8}"/>
              </a:ext>
            </a:extLst>
          </p:cNvPr>
          <p:cNvSpPr>
            <a:spLocks noGrp="1"/>
          </p:cNvSpPr>
          <p:nvPr>
            <p:ph type="sldNum" sz="quarter" idx="12"/>
          </p:nvPr>
        </p:nvSpPr>
        <p:spPr/>
        <p:txBody>
          <a:bodyPr/>
          <a:lstStyle/>
          <a:p>
            <a:fld id="{42DC6A56-C26E-6B4A-8986-AC583EADCE93}" type="slidenum">
              <a:rPr lang="ja-JP" altLang="en-US" smtClean="0"/>
              <a:pPr/>
              <a:t>12</a:t>
            </a:fld>
            <a:endParaRPr lang="ja-JP" altLang="en-US"/>
          </a:p>
        </p:txBody>
      </p:sp>
      <p:sp>
        <p:nvSpPr>
          <p:cNvPr id="6" name="日付プレースホルダー 5">
            <a:extLst>
              <a:ext uri="{FF2B5EF4-FFF2-40B4-BE49-F238E27FC236}">
                <a16:creationId xmlns:a16="http://schemas.microsoft.com/office/drawing/2014/main" id="{1F92AF12-C78A-C645-AA26-FB9AA793D66D}"/>
              </a:ext>
            </a:extLst>
          </p:cNvPr>
          <p:cNvSpPr>
            <a:spLocks noGrp="1"/>
          </p:cNvSpPr>
          <p:nvPr>
            <p:ph type="dt" sz="half" idx="10"/>
          </p:nvPr>
        </p:nvSpPr>
        <p:spPr/>
        <p:txBody>
          <a:bodyPr/>
          <a:lstStyle/>
          <a:p>
            <a:r>
              <a:rPr lang="en-US" altLang="ja-JP"/>
              <a:t>2019/12/6</a:t>
            </a:r>
            <a:endParaRPr lang="ja-JP" altLang="en-US"/>
          </a:p>
        </p:txBody>
      </p:sp>
      <p:sp>
        <p:nvSpPr>
          <p:cNvPr id="9" name="フッター プレースホルダー 8">
            <a:extLst>
              <a:ext uri="{FF2B5EF4-FFF2-40B4-BE49-F238E27FC236}">
                <a16:creationId xmlns:a16="http://schemas.microsoft.com/office/drawing/2014/main" id="{0FF63314-AF10-E64D-BB31-2DB4061B4617}"/>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120527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5153DE-176F-F14E-8B56-B99411FDCA9A}"/>
              </a:ext>
            </a:extLst>
          </p:cNvPr>
          <p:cNvSpPr>
            <a:spLocks noGrp="1"/>
          </p:cNvSpPr>
          <p:nvPr>
            <p:ph type="title"/>
          </p:nvPr>
        </p:nvSpPr>
        <p:spPr/>
        <p:txBody>
          <a:bodyPr/>
          <a:lstStyle/>
          <a:p>
            <a:r>
              <a:rPr kumimoji="1" lang="ja-JP" altLang="en-US"/>
              <a:t>デッドロック検証</a:t>
            </a:r>
          </a:p>
        </p:txBody>
      </p:sp>
      <p:sp>
        <p:nvSpPr>
          <p:cNvPr id="4" name="テキスト ボックス 3">
            <a:extLst>
              <a:ext uri="{FF2B5EF4-FFF2-40B4-BE49-F238E27FC236}">
                <a16:creationId xmlns:a16="http://schemas.microsoft.com/office/drawing/2014/main" id="{1F921DDC-1E3B-E840-BBAC-EC6AB006EF8F}"/>
              </a:ext>
            </a:extLst>
          </p:cNvPr>
          <p:cNvSpPr txBox="1"/>
          <p:nvPr/>
        </p:nvSpPr>
        <p:spPr>
          <a:xfrm>
            <a:off x="628650" y="3804086"/>
            <a:ext cx="7886700" cy="584775"/>
          </a:xfrm>
          <a:prstGeom prst="rect">
            <a:avLst/>
          </a:prstGeom>
          <a:noFill/>
        </p:spPr>
        <p:txBody>
          <a:bodyPr wrap="square" rtlCol="0">
            <a:spAutoFit/>
          </a:bodyPr>
          <a:lstStyle/>
          <a:p>
            <a:r>
              <a:rPr lang="ja-JP" altLang="en-US" sz="3200">
                <a:latin typeface="+mn-ea"/>
                <a:cs typeface="Courier New" panose="02070309020205020404" pitchFamily="49" charset="0"/>
              </a:rPr>
              <a:t>検証式：</a:t>
            </a:r>
            <a:r>
              <a:rPr lang="en-US" altLang="ja-JP" sz="3200" dirty="0">
                <a:latin typeface="Courier New" panose="02070309020205020404" pitchFamily="49" charset="0"/>
                <a:cs typeface="Courier New" panose="02070309020205020404" pitchFamily="49" charset="0"/>
              </a:rPr>
              <a:t>A[] not deadlock</a:t>
            </a:r>
            <a:endParaRPr kumimoji="1" lang="ja-JP" altLang="en-US" sz="3200">
              <a:latin typeface="Courier New" panose="02070309020205020404" pitchFamily="49" charset="0"/>
              <a:cs typeface="Courier New" panose="02070309020205020404" pitchFamily="49" charset="0"/>
            </a:endParaRPr>
          </a:p>
        </p:txBody>
      </p:sp>
      <p:sp>
        <p:nvSpPr>
          <p:cNvPr id="5" name="テキスト ボックス 4">
            <a:extLst>
              <a:ext uri="{FF2B5EF4-FFF2-40B4-BE49-F238E27FC236}">
                <a16:creationId xmlns:a16="http://schemas.microsoft.com/office/drawing/2014/main" id="{1818E442-1EF2-7945-A487-C4323AF605A2}"/>
              </a:ext>
            </a:extLst>
          </p:cNvPr>
          <p:cNvSpPr txBox="1"/>
          <p:nvPr/>
        </p:nvSpPr>
        <p:spPr>
          <a:xfrm>
            <a:off x="628650" y="5216438"/>
            <a:ext cx="7886700" cy="830997"/>
          </a:xfrm>
          <a:prstGeom prst="rect">
            <a:avLst/>
          </a:prstGeom>
          <a:noFill/>
        </p:spPr>
        <p:txBody>
          <a:bodyPr wrap="square" rtlCol="0">
            <a:spAutoFit/>
          </a:bodyPr>
          <a:lstStyle/>
          <a:p>
            <a:r>
              <a:rPr lang="ja-JP" altLang="en-US" sz="2400"/>
              <a:t>全ての実行パスにおいてデッドロックしないかどうかを検証した</a:t>
            </a:r>
            <a:endParaRPr kumimoji="1" lang="ja-JP" altLang="en-US" sz="2400"/>
          </a:p>
        </p:txBody>
      </p:sp>
      <p:sp>
        <p:nvSpPr>
          <p:cNvPr id="6" name="テキスト ボックス 5">
            <a:extLst>
              <a:ext uri="{FF2B5EF4-FFF2-40B4-BE49-F238E27FC236}">
                <a16:creationId xmlns:a16="http://schemas.microsoft.com/office/drawing/2014/main" id="{BFEC8305-B000-6B4C-938A-A0C79C1CC527}"/>
              </a:ext>
            </a:extLst>
          </p:cNvPr>
          <p:cNvSpPr txBox="1"/>
          <p:nvPr/>
        </p:nvSpPr>
        <p:spPr>
          <a:xfrm>
            <a:off x="628651" y="1841157"/>
            <a:ext cx="7886700" cy="1261884"/>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800"/>
              <a:t>記述したモデルのデッドロック検証</a:t>
            </a:r>
            <a:endParaRPr kumimoji="1" lang="en-US" altLang="ja-JP" sz="2800" dirty="0"/>
          </a:p>
          <a:p>
            <a:pPr marL="742950" lvl="1" indent="-285750">
              <a:buFont typeface="Arial" panose="020B0604020202020204" pitchFamily="34" charset="0"/>
              <a:buChar char="•"/>
            </a:pPr>
            <a:r>
              <a:rPr lang="ja-JP" altLang="en-US" sz="2400"/>
              <a:t>デッドロック</a:t>
            </a:r>
            <a:r>
              <a:rPr lang="en-US" altLang="ja-JP" sz="2400" dirty="0">
                <a:latin typeface="Courier New" panose="02070309020205020404" pitchFamily="49" charset="0"/>
                <a:cs typeface="Courier New" panose="02070309020205020404" pitchFamily="49" charset="0"/>
              </a:rPr>
              <a:t>(deadlock)</a:t>
            </a:r>
            <a:r>
              <a:rPr lang="ja-JP" altLang="en-US" sz="2400"/>
              <a:t>：どれだけ時間が経過しても，いずれのプロセスも遷移できない場合</a:t>
            </a:r>
            <a:endParaRPr kumimoji="1" lang="ja-JP" altLang="en-US" sz="2400"/>
          </a:p>
        </p:txBody>
      </p:sp>
      <p:sp>
        <p:nvSpPr>
          <p:cNvPr id="3" name="スライド番号プレースホルダー 2">
            <a:extLst>
              <a:ext uri="{FF2B5EF4-FFF2-40B4-BE49-F238E27FC236}">
                <a16:creationId xmlns:a16="http://schemas.microsoft.com/office/drawing/2014/main" id="{838CC1CD-BCA8-8540-B115-72CCA8F481DE}"/>
              </a:ext>
            </a:extLst>
          </p:cNvPr>
          <p:cNvSpPr>
            <a:spLocks noGrp="1"/>
          </p:cNvSpPr>
          <p:nvPr>
            <p:ph type="sldNum" sz="quarter" idx="12"/>
          </p:nvPr>
        </p:nvSpPr>
        <p:spPr/>
        <p:txBody>
          <a:bodyPr/>
          <a:lstStyle/>
          <a:p>
            <a:fld id="{42DC6A56-C26E-6B4A-8986-AC583EADCE93}" type="slidenum">
              <a:rPr lang="ja-JP" altLang="en-US" smtClean="0"/>
              <a:pPr/>
              <a:t>13</a:t>
            </a:fld>
            <a:endParaRPr lang="ja-JP" altLang="en-US"/>
          </a:p>
        </p:txBody>
      </p:sp>
      <p:sp>
        <p:nvSpPr>
          <p:cNvPr id="7" name="日付プレースホルダー 6">
            <a:extLst>
              <a:ext uri="{FF2B5EF4-FFF2-40B4-BE49-F238E27FC236}">
                <a16:creationId xmlns:a16="http://schemas.microsoft.com/office/drawing/2014/main" id="{B2F44FD1-6DD8-AF44-BBD9-7EB746DCAC88}"/>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BF1321C6-FEA0-7045-AC87-C26F95BAA5C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076889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2666805" cy="1843167"/>
          </a:xfrm>
        </p:spPr>
      </p:pic>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50" y="1617542"/>
            <a:ext cx="798596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回通過するのにかかる時間を確かめる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14</a:t>
            </a:fld>
            <a:endParaRPr lang="ja-JP" altLang="en-US"/>
          </a:p>
        </p:txBody>
      </p:sp>
      <p:sp>
        <p:nvSpPr>
          <p:cNvPr id="6" name="テキスト ボックス 5">
            <a:extLst>
              <a:ext uri="{FF2B5EF4-FFF2-40B4-BE49-F238E27FC236}">
                <a16:creationId xmlns:a16="http://schemas.microsoft.com/office/drawing/2014/main" id="{70BF984C-CFCA-E94C-B1D4-3A8D75499A6B}"/>
              </a:ext>
            </a:extLst>
          </p:cNvPr>
          <p:cNvSpPr txBox="1"/>
          <p:nvPr/>
        </p:nvSpPr>
        <p:spPr>
          <a:xfrm>
            <a:off x="3400527" y="2259539"/>
            <a:ext cx="5446590" cy="1785104"/>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kumimoji="1" lang="ja-JP" altLang="en-US" sz="2000"/>
              <a:t>左のテンプレートから</a:t>
            </a:r>
            <a:r>
              <a:rPr kumimoji="1" lang="en-US" altLang="ja-JP" sz="2000" dirty="0"/>
              <a:t>12</a:t>
            </a:r>
            <a:r>
              <a:rPr kumimoji="1" lang="ja-JP" altLang="en-US" sz="2000"/>
              <a:t>台分のインスタンスを作成し，すべての車両が最終ロケーションに到達する時間を確認する</a:t>
            </a:r>
            <a:endParaRPr kumimoji="1" lang="en-US" altLang="ja-JP" sz="2000" dirty="0"/>
          </a:p>
          <a:p>
            <a:pPr marL="285750" indent="-285750">
              <a:spcAft>
                <a:spcPts val="1200"/>
              </a:spcAft>
              <a:buFont typeface="Arial" panose="020B0604020202020204" pitchFamily="34" charset="0"/>
              <a:buChar char="•"/>
            </a:pPr>
            <a:r>
              <a:rPr lang="ja-JP" altLang="en-US" sz="2000"/>
              <a:t>シミュレーションにより，例えば，下記のような実行列が存在することがわかる</a:t>
            </a:r>
            <a:endParaRPr kumimoji="1" lang="ja-JP" altLang="en-US" sz="2000"/>
          </a:p>
        </p:txBody>
      </p:sp>
      <p:grpSp>
        <p:nvGrpSpPr>
          <p:cNvPr id="29" name="グループ化 28">
            <a:extLst>
              <a:ext uri="{FF2B5EF4-FFF2-40B4-BE49-F238E27FC236}">
                <a16:creationId xmlns:a16="http://schemas.microsoft.com/office/drawing/2014/main" id="{F0C84E90-90B6-C14B-87E3-F940010A2DD1}"/>
              </a:ext>
            </a:extLst>
          </p:cNvPr>
          <p:cNvGrpSpPr/>
          <p:nvPr/>
        </p:nvGrpSpPr>
        <p:grpSpPr>
          <a:xfrm>
            <a:off x="1279180" y="4207611"/>
            <a:ext cx="6256737" cy="742865"/>
            <a:chOff x="80945" y="4965233"/>
            <a:chExt cx="8371626" cy="1385041"/>
          </a:xfrm>
        </p:grpSpPr>
        <p:sp>
          <p:nvSpPr>
            <p:cNvPr id="9" name="上矢印 8">
              <a:extLst>
                <a:ext uri="{FF2B5EF4-FFF2-40B4-BE49-F238E27FC236}">
                  <a16:creationId xmlns:a16="http://schemas.microsoft.com/office/drawing/2014/main" id="{5EC42277-2A90-3A45-B889-14830405BA6D}"/>
                </a:ext>
              </a:extLst>
            </p:cNvPr>
            <p:cNvSpPr/>
            <p:nvPr/>
          </p:nvSpPr>
          <p:spPr>
            <a:xfrm>
              <a:off x="386333" y="4972334"/>
              <a:ext cx="342478" cy="69141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3" name="下矢印 12">
              <a:extLst>
                <a:ext uri="{FF2B5EF4-FFF2-40B4-BE49-F238E27FC236}">
                  <a16:creationId xmlns:a16="http://schemas.microsoft.com/office/drawing/2014/main" id="{3962BCA6-06D9-C34A-B807-F5B6836C48E2}"/>
                </a:ext>
              </a:extLst>
            </p:cNvPr>
            <p:cNvSpPr/>
            <p:nvPr/>
          </p:nvSpPr>
          <p:spPr>
            <a:xfrm>
              <a:off x="786011" y="5050872"/>
              <a:ext cx="342478" cy="69141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4" name="左矢印 13">
              <a:extLst>
                <a:ext uri="{FF2B5EF4-FFF2-40B4-BE49-F238E27FC236}">
                  <a16:creationId xmlns:a16="http://schemas.microsoft.com/office/drawing/2014/main" id="{2B66A21D-A46A-934B-ADCE-8D5C261A5785}"/>
                </a:ext>
              </a:extLst>
            </p:cNvPr>
            <p:cNvSpPr/>
            <p:nvPr/>
          </p:nvSpPr>
          <p:spPr>
            <a:xfrm>
              <a:off x="1650512" y="5012319"/>
              <a:ext cx="691418" cy="34247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5" name="右矢印 14">
              <a:extLst>
                <a:ext uri="{FF2B5EF4-FFF2-40B4-BE49-F238E27FC236}">
                  <a16:creationId xmlns:a16="http://schemas.microsoft.com/office/drawing/2014/main" id="{E8A8156F-A94E-FF47-9FEB-A80AB03E40C7}"/>
                </a:ext>
              </a:extLst>
            </p:cNvPr>
            <p:cNvSpPr/>
            <p:nvPr/>
          </p:nvSpPr>
          <p:spPr>
            <a:xfrm>
              <a:off x="1646907" y="5366673"/>
              <a:ext cx="691418" cy="3424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p>
          </p:txBody>
        </p:sp>
        <p:sp>
          <p:nvSpPr>
            <p:cNvPr id="17" name="曲折矢印 16">
              <a:extLst>
                <a:ext uri="{FF2B5EF4-FFF2-40B4-BE49-F238E27FC236}">
                  <a16:creationId xmlns:a16="http://schemas.microsoft.com/office/drawing/2014/main" id="{708F7AE8-8C07-F041-B630-CD376F3B2D1B}"/>
                </a:ext>
              </a:extLst>
            </p:cNvPr>
            <p:cNvSpPr/>
            <p:nvPr/>
          </p:nvSpPr>
          <p:spPr>
            <a:xfrm>
              <a:off x="4572000" y="5053924"/>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8" name="曲折矢印 17">
              <a:extLst>
                <a:ext uri="{FF2B5EF4-FFF2-40B4-BE49-F238E27FC236}">
                  <a16:creationId xmlns:a16="http://schemas.microsoft.com/office/drawing/2014/main" id="{9E5F0011-5BA9-5542-BC94-0057BB3AC5DE}"/>
                </a:ext>
              </a:extLst>
            </p:cNvPr>
            <p:cNvSpPr/>
            <p:nvPr/>
          </p:nvSpPr>
          <p:spPr>
            <a:xfrm rot="5400000">
              <a:off x="5608655" y="512621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19" name="曲折矢印 18">
              <a:extLst>
                <a:ext uri="{FF2B5EF4-FFF2-40B4-BE49-F238E27FC236}">
                  <a16:creationId xmlns:a16="http://schemas.microsoft.com/office/drawing/2014/main" id="{C021CF09-35D6-C042-8F55-0DD592A2AA1F}"/>
                </a:ext>
              </a:extLst>
            </p:cNvPr>
            <p:cNvSpPr/>
            <p:nvPr/>
          </p:nvSpPr>
          <p:spPr>
            <a:xfrm rot="10800000">
              <a:off x="6732271" y="5160600"/>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0" name="曲折矢印 19">
              <a:extLst>
                <a:ext uri="{FF2B5EF4-FFF2-40B4-BE49-F238E27FC236}">
                  <a16:creationId xmlns:a16="http://schemas.microsoft.com/office/drawing/2014/main" id="{AD45E9C3-B998-C447-A89E-7EA2E9318B5B}"/>
                </a:ext>
              </a:extLst>
            </p:cNvPr>
            <p:cNvSpPr/>
            <p:nvPr/>
          </p:nvSpPr>
          <p:spPr>
            <a:xfrm rot="16200000">
              <a:off x="7858080" y="5117541"/>
              <a:ext cx="575105" cy="613876"/>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1" name="曲折矢印 20">
              <a:extLst>
                <a:ext uri="{FF2B5EF4-FFF2-40B4-BE49-F238E27FC236}">
                  <a16:creationId xmlns:a16="http://schemas.microsoft.com/office/drawing/2014/main" id="{FD382FCD-0BD1-FA4B-9013-5DEBC7F0CA38}"/>
                </a:ext>
              </a:extLst>
            </p:cNvPr>
            <p:cNvSpPr/>
            <p:nvPr/>
          </p:nvSpPr>
          <p:spPr>
            <a:xfrm flipH="1">
              <a:off x="2976041" y="540677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2" name="曲折矢印 21">
              <a:extLst>
                <a:ext uri="{FF2B5EF4-FFF2-40B4-BE49-F238E27FC236}">
                  <a16:creationId xmlns:a16="http://schemas.microsoft.com/office/drawing/2014/main" id="{29A770E5-19E7-DA4E-A9F9-55B0C92860D1}"/>
                </a:ext>
              </a:extLst>
            </p:cNvPr>
            <p:cNvSpPr/>
            <p:nvPr/>
          </p:nvSpPr>
          <p:spPr>
            <a:xfrm rot="5400000" flipH="1">
              <a:off x="2999997" y="4983144"/>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3" name="曲折矢印 22">
              <a:extLst>
                <a:ext uri="{FF2B5EF4-FFF2-40B4-BE49-F238E27FC236}">
                  <a16:creationId xmlns:a16="http://schemas.microsoft.com/office/drawing/2014/main" id="{38D9AA40-F7DE-D84D-853B-3DBB03345DC9}"/>
                </a:ext>
              </a:extLst>
            </p:cNvPr>
            <p:cNvSpPr/>
            <p:nvPr/>
          </p:nvSpPr>
          <p:spPr>
            <a:xfrm rot="10800000" flipH="1">
              <a:off x="3406355" y="5041762"/>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4" name="曲折矢印 23">
              <a:extLst>
                <a:ext uri="{FF2B5EF4-FFF2-40B4-BE49-F238E27FC236}">
                  <a16:creationId xmlns:a16="http://schemas.microsoft.com/office/drawing/2014/main" id="{D21E83E0-E21C-E246-8BBE-CFC7343DB3E1}"/>
                </a:ext>
              </a:extLst>
            </p:cNvPr>
            <p:cNvSpPr/>
            <p:nvPr/>
          </p:nvSpPr>
          <p:spPr>
            <a:xfrm rot="16200000" flipH="1">
              <a:off x="3382616" y="5407648"/>
              <a:ext cx="319414" cy="283592"/>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a:solidFill>
                  <a:schemeClr val="tx1"/>
                </a:solidFill>
              </a:endParaRPr>
            </a:p>
          </p:txBody>
        </p:sp>
        <p:sp>
          <p:nvSpPr>
            <p:cNvPr id="25" name="テキスト ボックス 24">
              <a:extLst>
                <a:ext uri="{FF2B5EF4-FFF2-40B4-BE49-F238E27FC236}">
                  <a16:creationId xmlns:a16="http://schemas.microsoft.com/office/drawing/2014/main" id="{2C327D2C-04A0-E84C-9925-620E9A97477E}"/>
                </a:ext>
              </a:extLst>
            </p:cNvPr>
            <p:cNvSpPr txBox="1"/>
            <p:nvPr/>
          </p:nvSpPr>
          <p:spPr>
            <a:xfrm>
              <a:off x="80945" y="5859972"/>
              <a:ext cx="1288767" cy="473416"/>
            </a:xfrm>
            <a:prstGeom prst="rect">
              <a:avLst/>
            </a:prstGeom>
            <a:noFill/>
          </p:spPr>
          <p:txBody>
            <a:bodyPr wrap="square" rtlCol="0">
              <a:spAutoFit/>
            </a:bodyPr>
            <a:lstStyle/>
            <a:p>
              <a:pPr algn="r"/>
              <a:r>
                <a:rPr kumimoji="1" lang="en-US" altLang="ja-JP" sz="1050" dirty="0"/>
                <a:t>(1) </a:t>
              </a:r>
              <a:r>
                <a:rPr kumimoji="1" lang="ja-JP" altLang="en-US" sz="1050"/>
                <a:t>南北同時</a:t>
              </a:r>
            </a:p>
          </p:txBody>
        </p:sp>
        <p:sp>
          <p:nvSpPr>
            <p:cNvPr id="26" name="テキスト ボックス 25">
              <a:extLst>
                <a:ext uri="{FF2B5EF4-FFF2-40B4-BE49-F238E27FC236}">
                  <a16:creationId xmlns:a16="http://schemas.microsoft.com/office/drawing/2014/main" id="{5E185440-C719-7F45-ADBA-73B1027CB516}"/>
                </a:ext>
              </a:extLst>
            </p:cNvPr>
            <p:cNvSpPr txBox="1"/>
            <p:nvPr/>
          </p:nvSpPr>
          <p:spPr>
            <a:xfrm>
              <a:off x="1463866" y="5862513"/>
              <a:ext cx="1295917" cy="487761"/>
            </a:xfrm>
            <a:prstGeom prst="rect">
              <a:avLst/>
            </a:prstGeom>
            <a:noFill/>
          </p:spPr>
          <p:txBody>
            <a:bodyPr wrap="none" rtlCol="0">
              <a:spAutoFit/>
            </a:bodyPr>
            <a:lstStyle/>
            <a:p>
              <a:r>
                <a:rPr lang="en-US" altLang="ja-JP" sz="1050" dirty="0"/>
                <a:t>(2)</a:t>
              </a:r>
              <a:r>
                <a:rPr lang="ja-JP" altLang="en-US" sz="1050"/>
                <a:t> 東西同時</a:t>
              </a:r>
              <a:endParaRPr kumimoji="1" lang="ja-JP" altLang="en-US" sz="1050"/>
            </a:p>
          </p:txBody>
        </p:sp>
        <p:sp>
          <p:nvSpPr>
            <p:cNvPr id="27" name="テキスト ボックス 26">
              <a:extLst>
                <a:ext uri="{FF2B5EF4-FFF2-40B4-BE49-F238E27FC236}">
                  <a16:creationId xmlns:a16="http://schemas.microsoft.com/office/drawing/2014/main" id="{F3E86B43-9631-1249-BFE8-C526D3C1EE48}"/>
                </a:ext>
              </a:extLst>
            </p:cNvPr>
            <p:cNvSpPr txBox="1"/>
            <p:nvPr/>
          </p:nvSpPr>
          <p:spPr>
            <a:xfrm>
              <a:off x="2727029" y="5859974"/>
              <a:ext cx="1401014" cy="487761"/>
            </a:xfrm>
            <a:prstGeom prst="rect">
              <a:avLst/>
            </a:prstGeom>
            <a:noFill/>
          </p:spPr>
          <p:txBody>
            <a:bodyPr wrap="none" rtlCol="0">
              <a:spAutoFit/>
            </a:bodyPr>
            <a:lstStyle/>
            <a:p>
              <a:r>
                <a:rPr kumimoji="1" lang="en-US" altLang="ja-JP" sz="1050" dirty="0"/>
                <a:t>(3) 4</a:t>
              </a:r>
              <a:r>
                <a:rPr kumimoji="1" lang="ja-JP" altLang="en-US" sz="1050"/>
                <a:t>左折同時</a:t>
              </a:r>
            </a:p>
          </p:txBody>
        </p:sp>
        <p:sp>
          <p:nvSpPr>
            <p:cNvPr id="28" name="テキスト ボックス 27">
              <a:extLst>
                <a:ext uri="{FF2B5EF4-FFF2-40B4-BE49-F238E27FC236}">
                  <a16:creationId xmlns:a16="http://schemas.microsoft.com/office/drawing/2014/main" id="{E4DC265A-A838-6C46-95E7-7DDE4F652F1F}"/>
                </a:ext>
              </a:extLst>
            </p:cNvPr>
            <p:cNvSpPr txBox="1"/>
            <p:nvPr/>
          </p:nvSpPr>
          <p:spPr>
            <a:xfrm>
              <a:off x="4388328" y="5859974"/>
              <a:ext cx="3395721" cy="473416"/>
            </a:xfrm>
            <a:prstGeom prst="rect">
              <a:avLst/>
            </a:prstGeom>
            <a:noFill/>
          </p:spPr>
          <p:txBody>
            <a:bodyPr wrap="none" rtlCol="0">
              <a:spAutoFit/>
            </a:bodyPr>
            <a:lstStyle/>
            <a:p>
              <a:r>
                <a:rPr kumimoji="1" lang="en-US" altLang="ja-JP" sz="1050" dirty="0"/>
                <a:t>(4)-(7) </a:t>
              </a:r>
              <a:r>
                <a:rPr kumimoji="1" lang="ja-JP" altLang="en-US" sz="1050"/>
                <a:t>右折　</a:t>
              </a:r>
              <a:r>
                <a:rPr lang="en-US" altLang="ja-JP" sz="1050" dirty="0"/>
                <a:t> 【</a:t>
              </a:r>
              <a:r>
                <a:rPr kumimoji="1" lang="ja-JP" altLang="en-US" sz="1050"/>
                <a:t>注：右折同士は不可</a:t>
              </a:r>
              <a:r>
                <a:rPr kumimoji="1" lang="en-US" altLang="ja-JP" sz="1050" dirty="0"/>
                <a:t>】</a:t>
              </a:r>
              <a:endParaRPr kumimoji="1" lang="ja-JP" altLang="en-US" sz="1050"/>
            </a:p>
          </p:txBody>
        </p:sp>
      </p:grpSp>
      <p:sp>
        <p:nvSpPr>
          <p:cNvPr id="30" name="テキスト ボックス 29">
            <a:extLst>
              <a:ext uri="{FF2B5EF4-FFF2-40B4-BE49-F238E27FC236}">
                <a16:creationId xmlns:a16="http://schemas.microsoft.com/office/drawing/2014/main" id="{433D1446-9C87-8141-B678-CA4CBB2E74DE}"/>
              </a:ext>
            </a:extLst>
          </p:cNvPr>
          <p:cNvSpPr txBox="1"/>
          <p:nvPr/>
        </p:nvSpPr>
        <p:spPr>
          <a:xfrm>
            <a:off x="628650" y="5832508"/>
            <a:ext cx="798596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==49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31" name="テキスト ボックス 30">
            <a:extLst>
              <a:ext uri="{FF2B5EF4-FFF2-40B4-BE49-F238E27FC236}">
                <a16:creationId xmlns:a16="http://schemas.microsoft.com/office/drawing/2014/main" id="{040F2F1B-4445-7946-8FDB-58AB78B4B04F}"/>
              </a:ext>
            </a:extLst>
          </p:cNvPr>
          <p:cNvSpPr txBox="1"/>
          <p:nvPr/>
        </p:nvSpPr>
        <p:spPr>
          <a:xfrm>
            <a:off x="579019" y="5120398"/>
            <a:ext cx="7985961" cy="646331"/>
          </a:xfrm>
          <a:prstGeom prst="rect">
            <a:avLst/>
          </a:prstGeom>
          <a:noFill/>
        </p:spPr>
        <p:txBody>
          <a:bodyPr wrap="square" rtlCol="0">
            <a:spAutoFit/>
          </a:bodyPr>
          <a:lstStyle/>
          <a:p>
            <a:r>
              <a:rPr kumimoji="1" lang="en-US" altLang="ja-JP" dirty="0"/>
              <a:t>1</a:t>
            </a:r>
            <a:r>
              <a:rPr kumimoji="1" lang="ja-JP" altLang="en-US"/>
              <a:t>ステップの最小時間</a:t>
            </a:r>
            <a:r>
              <a:rPr kumimoji="1" lang="en-US" altLang="ja-JP" dirty="0"/>
              <a:t>7</a:t>
            </a:r>
            <a:r>
              <a:rPr kumimoji="1" lang="ja-JP" altLang="en-US"/>
              <a:t>秒より，</a:t>
            </a:r>
            <a:r>
              <a:rPr kumimoji="1" lang="en-US" altLang="ja-JP" dirty="0"/>
              <a:t>49</a:t>
            </a:r>
            <a:r>
              <a:rPr kumimoji="1" lang="ja-JP" altLang="en-US"/>
              <a:t>秒で終了可能である．実際，</a:t>
            </a:r>
            <a:r>
              <a:rPr kumimoji="1" lang="en-US" altLang="ja-JP" dirty="0"/>
              <a:t>UPPAAL</a:t>
            </a:r>
            <a:r>
              <a:rPr kumimoji="1" lang="ja-JP" altLang="en-US"/>
              <a:t>ツールで，下記の検証式が満たされることが確かめられる</a:t>
            </a:r>
          </a:p>
        </p:txBody>
      </p:sp>
      <p:sp>
        <p:nvSpPr>
          <p:cNvPr id="32" name="テキスト ボックス 31">
            <a:extLst>
              <a:ext uri="{FF2B5EF4-FFF2-40B4-BE49-F238E27FC236}">
                <a16:creationId xmlns:a16="http://schemas.microsoft.com/office/drawing/2014/main" id="{195179A5-4DD0-EA47-BF68-49272E6D1990}"/>
              </a:ext>
            </a:extLst>
          </p:cNvPr>
          <p:cNvSpPr txBox="1"/>
          <p:nvPr/>
        </p:nvSpPr>
        <p:spPr>
          <a:xfrm>
            <a:off x="628650" y="6278972"/>
            <a:ext cx="6766596" cy="307777"/>
          </a:xfrm>
          <a:prstGeom prst="rect">
            <a:avLst/>
          </a:prstGeom>
          <a:noFill/>
        </p:spPr>
        <p:txBody>
          <a:bodyPr wrap="none" rtlCol="0">
            <a:spAutoFit/>
          </a:bodyPr>
          <a:lstStyle/>
          <a:p>
            <a:r>
              <a:rPr kumimoji="1" lang="ja-JP" altLang="en-US" sz="1400"/>
              <a:t>「全体経過時間</a:t>
            </a:r>
            <a:r>
              <a:rPr kumimoji="1" lang="en-US" altLang="ja-JP" sz="1400" dirty="0"/>
              <a:t>49</a:t>
            </a:r>
            <a:r>
              <a:rPr kumimoji="1" lang="ja-JP" altLang="en-US" sz="1400"/>
              <a:t>秒 かつ 各車両のロケーションが最終ロケーション」が存在する</a:t>
            </a:r>
          </a:p>
        </p:txBody>
      </p:sp>
      <p:sp>
        <p:nvSpPr>
          <p:cNvPr id="4" name="日付プレースホルダー 3">
            <a:extLst>
              <a:ext uri="{FF2B5EF4-FFF2-40B4-BE49-F238E27FC236}">
                <a16:creationId xmlns:a16="http://schemas.microsoft.com/office/drawing/2014/main" id="{6DAD2F33-F614-5744-86A8-FC99E117717F}"/>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5C13255A-1677-814B-A4CC-925F736183B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9934511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通過の最小時間の検証</a:t>
            </a:r>
            <a:endParaRPr kumimoji="1" lang="ja-JP" altLang="en-US"/>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870387" y="4014464"/>
            <a:ext cx="7886699"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a:t>
            </a:r>
            <a:r>
              <a:rPr lang="ja-JP" altLang="en-US">
                <a:latin typeface="Courier New" panose="02070309020205020404" pitchFamily="49" charset="0"/>
                <a:cs typeface="Courier New" panose="02070309020205020404" pitchFamily="49" charset="0"/>
              </a:rPr>
              <a:t> </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870387" y="4479238"/>
            <a:ext cx="7886700" cy="369332"/>
          </a:xfrm>
          <a:prstGeom prst="rect">
            <a:avLst/>
          </a:prstGeom>
          <a:noFill/>
          <a:ln>
            <a:solidFill>
              <a:srgbClr val="00B05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570688"/>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下記の最小性に関する検証式は，</a:t>
            </a:r>
            <a:r>
              <a:rPr lang="en-US" altLang="ja-JP" sz="2200" dirty="0"/>
              <a:t>49</a:t>
            </a:r>
            <a:r>
              <a:rPr lang="ja-JP" altLang="en-US" sz="2200"/>
              <a:t>秒では満たされない（＝</a:t>
            </a:r>
            <a:r>
              <a:rPr lang="en-US" altLang="ja-JP" sz="2200" dirty="0"/>
              <a:t>49</a:t>
            </a:r>
            <a:r>
              <a:rPr lang="ja-JP" altLang="en-US" sz="2200"/>
              <a:t>秒未満で終了する例が存在する）</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15</a:t>
            </a:fld>
            <a:endParaRPr lang="ja-JP" altLang="en-US"/>
          </a:p>
        </p:txBody>
      </p:sp>
      <p:sp>
        <p:nvSpPr>
          <p:cNvPr id="30" name="テキスト ボックス 29">
            <a:extLst>
              <a:ext uri="{FF2B5EF4-FFF2-40B4-BE49-F238E27FC236}">
                <a16:creationId xmlns:a16="http://schemas.microsoft.com/office/drawing/2014/main" id="{81CCD333-A9E7-2C43-A051-13F475440BB7}"/>
              </a:ext>
            </a:extLst>
          </p:cNvPr>
          <p:cNvSpPr txBox="1"/>
          <p:nvPr/>
        </p:nvSpPr>
        <p:spPr>
          <a:xfrm>
            <a:off x="870388" y="2377284"/>
            <a:ext cx="7886700" cy="369332"/>
          </a:xfrm>
          <a:prstGeom prst="rect">
            <a:avLst/>
          </a:prstGeom>
          <a:noFill/>
          <a:ln>
            <a:solidFill>
              <a:srgbClr val="FF0000"/>
            </a:solidFill>
          </a:ln>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solidFill>
                  <a:srgbClr val="FF0000"/>
                </a:solidFill>
                <a:latin typeface="Courier New" panose="02070309020205020404" pitchFamily="49" charset="0"/>
                <a:cs typeface="Courier New" panose="02070309020205020404" pitchFamily="49" charset="0"/>
              </a:rPr>
              <a:t>&lt;49</a:t>
            </a:r>
            <a:r>
              <a:rPr lang="en" altLang="ja-JP" dirty="0">
                <a:latin typeface="Courier New" panose="02070309020205020404" pitchFamily="49" charset="0"/>
                <a:cs typeface="Courier New" panose="02070309020205020404" pitchFamily="49" charset="0"/>
              </a:rPr>
              <a:t>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endParaRPr kumimoji="1" lang="ja-JP" altLang="en-US">
              <a:latin typeface="Courier New" panose="02070309020205020404" pitchFamily="49" charset="0"/>
              <a:cs typeface="Courier New" panose="02070309020205020404" pitchFamily="49" charset="0"/>
            </a:endParaRPr>
          </a:p>
        </p:txBody>
      </p:sp>
      <p:sp>
        <p:nvSpPr>
          <p:cNvPr id="31" name="テキスト ボックス 30">
            <a:extLst>
              <a:ext uri="{FF2B5EF4-FFF2-40B4-BE49-F238E27FC236}">
                <a16:creationId xmlns:a16="http://schemas.microsoft.com/office/drawing/2014/main" id="{EB0C1D35-8788-B241-861C-E3597167A8B0}"/>
              </a:ext>
            </a:extLst>
          </p:cNvPr>
          <p:cNvSpPr txBox="1"/>
          <p:nvPr/>
        </p:nvSpPr>
        <p:spPr>
          <a:xfrm>
            <a:off x="628649" y="3236364"/>
            <a:ext cx="7985961" cy="769441"/>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49</a:t>
            </a:r>
            <a:r>
              <a:rPr kumimoji="1" lang="ja-JP" altLang="en-US" sz="2200"/>
              <a:t>秒から順に確かめていくことで，</a:t>
            </a:r>
            <a:r>
              <a:rPr lang="en-US" altLang="ja-JP" sz="2200" dirty="0"/>
              <a:t>42</a:t>
            </a:r>
            <a:r>
              <a:rPr lang="ja-JP" altLang="en-US" sz="2200"/>
              <a:t>秒が最小時間であることが証明できる</a:t>
            </a:r>
            <a:endParaRPr kumimoji="1" lang="ja-JP" altLang="en-US" sz="2200"/>
          </a:p>
        </p:txBody>
      </p:sp>
      <p:sp>
        <p:nvSpPr>
          <p:cNvPr id="32" name="テキスト ボックス 31">
            <a:extLst>
              <a:ext uri="{FF2B5EF4-FFF2-40B4-BE49-F238E27FC236}">
                <a16:creationId xmlns:a16="http://schemas.microsoft.com/office/drawing/2014/main" id="{62384509-32A4-6E46-8386-D1DFA5FB1159}"/>
              </a:ext>
            </a:extLst>
          </p:cNvPr>
          <p:cNvSpPr txBox="1"/>
          <p:nvPr/>
        </p:nvSpPr>
        <p:spPr>
          <a:xfrm>
            <a:off x="628649" y="4963421"/>
            <a:ext cx="7985961" cy="430887"/>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2200" dirty="0"/>
              <a:t>UPPAAL</a:t>
            </a:r>
            <a:r>
              <a:rPr kumimoji="1" lang="ja-JP" altLang="en-US" sz="2200"/>
              <a:t>ツールの反例表示機能で，実行列の例を取得できる</a:t>
            </a:r>
          </a:p>
        </p:txBody>
      </p:sp>
      <p:grpSp>
        <p:nvGrpSpPr>
          <p:cNvPr id="7" name="グループ化 6">
            <a:extLst>
              <a:ext uri="{FF2B5EF4-FFF2-40B4-BE49-F238E27FC236}">
                <a16:creationId xmlns:a16="http://schemas.microsoft.com/office/drawing/2014/main" id="{C8CB7FA0-BA04-E142-90DD-F9104F28B955}"/>
              </a:ext>
            </a:extLst>
          </p:cNvPr>
          <p:cNvGrpSpPr/>
          <p:nvPr/>
        </p:nvGrpSpPr>
        <p:grpSpPr>
          <a:xfrm>
            <a:off x="870388" y="5540776"/>
            <a:ext cx="7269631" cy="1148096"/>
            <a:chOff x="870387" y="5613486"/>
            <a:chExt cx="5700179" cy="900232"/>
          </a:xfrm>
        </p:grpSpPr>
        <p:sp>
          <p:nvSpPr>
            <p:cNvPr id="34" name="上矢印 33">
              <a:extLst>
                <a:ext uri="{FF2B5EF4-FFF2-40B4-BE49-F238E27FC236}">
                  <a16:creationId xmlns:a16="http://schemas.microsoft.com/office/drawing/2014/main" id="{B4FBEE52-6223-DF4A-8776-AD468F424398}"/>
                </a:ext>
              </a:extLst>
            </p:cNvPr>
            <p:cNvSpPr/>
            <p:nvPr/>
          </p:nvSpPr>
          <p:spPr>
            <a:xfrm>
              <a:off x="1098626" y="5617295"/>
              <a:ext cx="255959" cy="370841"/>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下矢印 34">
              <a:extLst>
                <a:ext uri="{FF2B5EF4-FFF2-40B4-BE49-F238E27FC236}">
                  <a16:creationId xmlns:a16="http://schemas.microsoft.com/office/drawing/2014/main" id="{AEF4655A-67BE-8242-BEA2-71983DEE8A13}"/>
                </a:ext>
              </a:extLst>
            </p:cNvPr>
            <p:cNvSpPr/>
            <p:nvPr/>
          </p:nvSpPr>
          <p:spPr>
            <a:xfrm>
              <a:off x="1397335" y="5659418"/>
              <a:ext cx="255959" cy="3708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左矢印 35">
              <a:extLst>
                <a:ext uri="{FF2B5EF4-FFF2-40B4-BE49-F238E27FC236}">
                  <a16:creationId xmlns:a16="http://schemas.microsoft.com/office/drawing/2014/main" id="{E3E5DF77-19E5-B443-8189-71CDA9127289}"/>
                </a:ext>
              </a:extLst>
            </p:cNvPr>
            <p:cNvSpPr/>
            <p:nvPr/>
          </p:nvSpPr>
          <p:spPr>
            <a:xfrm>
              <a:off x="2043441" y="5638741"/>
              <a:ext cx="516748" cy="1836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右矢印 36">
              <a:extLst>
                <a:ext uri="{FF2B5EF4-FFF2-40B4-BE49-F238E27FC236}">
                  <a16:creationId xmlns:a16="http://schemas.microsoft.com/office/drawing/2014/main" id="{D83FBE1D-CFA3-1E46-B198-FB2029B29285}"/>
                </a:ext>
              </a:extLst>
            </p:cNvPr>
            <p:cNvSpPr/>
            <p:nvPr/>
          </p:nvSpPr>
          <p:spPr>
            <a:xfrm>
              <a:off x="2040747" y="5828798"/>
              <a:ext cx="516748" cy="1836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曲折矢印 37">
              <a:extLst>
                <a:ext uri="{FF2B5EF4-FFF2-40B4-BE49-F238E27FC236}">
                  <a16:creationId xmlns:a16="http://schemas.microsoft.com/office/drawing/2014/main" id="{39BE1CB8-826D-DB42-88D0-DEA0AD8733B4}"/>
                </a:ext>
              </a:extLst>
            </p:cNvPr>
            <p:cNvSpPr/>
            <p:nvPr/>
          </p:nvSpPr>
          <p:spPr>
            <a:xfrm>
              <a:off x="5085608" y="574036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9" name="曲折矢印 38">
              <a:extLst>
                <a:ext uri="{FF2B5EF4-FFF2-40B4-BE49-F238E27FC236}">
                  <a16:creationId xmlns:a16="http://schemas.microsoft.com/office/drawing/2014/main" id="{627E4994-5869-9840-8936-7ED4D6036A40}"/>
                </a:ext>
              </a:extLst>
            </p:cNvPr>
            <p:cNvSpPr/>
            <p:nvPr/>
          </p:nvSpPr>
          <p:spPr>
            <a:xfrm rot="5400000">
              <a:off x="4128822" y="5702399"/>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曲折矢印 39">
              <a:extLst>
                <a:ext uri="{FF2B5EF4-FFF2-40B4-BE49-F238E27FC236}">
                  <a16:creationId xmlns:a16="http://schemas.microsoft.com/office/drawing/2014/main" id="{BD36D4B5-74E3-B246-8559-487724CB1EC2}"/>
                </a:ext>
              </a:extLst>
            </p:cNvPr>
            <p:cNvSpPr/>
            <p:nvPr/>
          </p:nvSpPr>
          <p:spPr>
            <a:xfrm rot="10800000">
              <a:off x="3023498" y="5657803"/>
              <a:ext cx="429819" cy="32925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曲折矢印 40">
              <a:extLst>
                <a:ext uri="{FF2B5EF4-FFF2-40B4-BE49-F238E27FC236}">
                  <a16:creationId xmlns:a16="http://schemas.microsoft.com/office/drawing/2014/main" id="{42AE036F-4BF4-4447-A44C-932CE40CD0FC}"/>
                </a:ext>
              </a:extLst>
            </p:cNvPr>
            <p:cNvSpPr/>
            <p:nvPr/>
          </p:nvSpPr>
          <p:spPr>
            <a:xfrm rot="16200000">
              <a:off x="6031047" y="5615440"/>
              <a:ext cx="308457" cy="458795"/>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曲折矢印 41">
              <a:extLst>
                <a:ext uri="{FF2B5EF4-FFF2-40B4-BE49-F238E27FC236}">
                  <a16:creationId xmlns:a16="http://schemas.microsoft.com/office/drawing/2014/main" id="{A41B5E50-B6AA-0844-A2A3-44AE0263E577}"/>
                </a:ext>
              </a:extLst>
            </p:cNvPr>
            <p:cNvSpPr/>
            <p:nvPr/>
          </p:nvSpPr>
          <p:spPr>
            <a:xfrm flipH="1">
              <a:off x="4053653" y="5909948"/>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曲折矢印 42">
              <a:extLst>
                <a:ext uri="{FF2B5EF4-FFF2-40B4-BE49-F238E27FC236}">
                  <a16:creationId xmlns:a16="http://schemas.microsoft.com/office/drawing/2014/main" id="{7CB46B8C-4519-3642-91FC-54C6356A8847}"/>
                </a:ext>
              </a:extLst>
            </p:cNvPr>
            <p:cNvSpPr/>
            <p:nvPr/>
          </p:nvSpPr>
          <p:spPr>
            <a:xfrm rot="5400000" flipH="1">
              <a:off x="3085713" y="5593170"/>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4" name="曲折矢印 43">
              <a:extLst>
                <a:ext uri="{FF2B5EF4-FFF2-40B4-BE49-F238E27FC236}">
                  <a16:creationId xmlns:a16="http://schemas.microsoft.com/office/drawing/2014/main" id="{0401EA96-173C-8B43-80AE-9E312826D505}"/>
                </a:ext>
              </a:extLst>
            </p:cNvPr>
            <p:cNvSpPr/>
            <p:nvPr/>
          </p:nvSpPr>
          <p:spPr>
            <a:xfrm rot="10800000" flipH="1">
              <a:off x="4406435" y="5635016"/>
              <a:ext cx="238722" cy="152104"/>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5" name="曲折矢印 44">
              <a:extLst>
                <a:ext uri="{FF2B5EF4-FFF2-40B4-BE49-F238E27FC236}">
                  <a16:creationId xmlns:a16="http://schemas.microsoft.com/office/drawing/2014/main" id="{C417CB79-DEB8-714E-B0DC-441D298E8C88}"/>
                </a:ext>
              </a:extLst>
            </p:cNvPr>
            <p:cNvSpPr/>
            <p:nvPr/>
          </p:nvSpPr>
          <p:spPr>
            <a:xfrm rot="16200000" flipH="1">
              <a:off x="3431667" y="5864465"/>
              <a:ext cx="171317" cy="211949"/>
            </a:xfrm>
            <a:prstGeom prst="bentArrow">
              <a:avLst>
                <a:gd name="adj1" fmla="val 39267"/>
                <a:gd name="adj2" fmla="val 36414"/>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6" name="テキスト ボックス 45">
              <a:extLst>
                <a:ext uri="{FF2B5EF4-FFF2-40B4-BE49-F238E27FC236}">
                  <a16:creationId xmlns:a16="http://schemas.microsoft.com/office/drawing/2014/main" id="{B67A8324-E14E-7B48-B6D1-632A523330E3}"/>
                </a:ext>
              </a:extLst>
            </p:cNvPr>
            <p:cNvSpPr txBox="1"/>
            <p:nvPr/>
          </p:nvSpPr>
          <p:spPr>
            <a:xfrm>
              <a:off x="870387" y="6093378"/>
              <a:ext cx="963191" cy="241331"/>
            </a:xfrm>
            <a:prstGeom prst="rect">
              <a:avLst/>
            </a:prstGeom>
            <a:noFill/>
          </p:spPr>
          <p:txBody>
            <a:bodyPr wrap="square" rtlCol="0">
              <a:spAutoFit/>
            </a:bodyPr>
            <a:lstStyle/>
            <a:p>
              <a:pPr algn="r"/>
              <a:r>
                <a:rPr kumimoji="1" lang="en-US" altLang="ja-JP" sz="1400" dirty="0"/>
                <a:t>(1) </a:t>
              </a:r>
              <a:r>
                <a:rPr kumimoji="1" lang="ja-JP" altLang="en-US" sz="1400"/>
                <a:t>南北同時</a:t>
              </a:r>
            </a:p>
          </p:txBody>
        </p:sp>
        <p:sp>
          <p:nvSpPr>
            <p:cNvPr id="47" name="テキスト ボックス 46">
              <a:extLst>
                <a:ext uri="{FF2B5EF4-FFF2-40B4-BE49-F238E27FC236}">
                  <a16:creationId xmlns:a16="http://schemas.microsoft.com/office/drawing/2014/main" id="{C2E58E77-E262-0B40-AB79-A8700008FDD2}"/>
                </a:ext>
              </a:extLst>
            </p:cNvPr>
            <p:cNvSpPr txBox="1"/>
            <p:nvPr/>
          </p:nvSpPr>
          <p:spPr>
            <a:xfrm>
              <a:off x="1903946" y="6094741"/>
              <a:ext cx="927865" cy="241331"/>
            </a:xfrm>
            <a:prstGeom prst="rect">
              <a:avLst/>
            </a:prstGeom>
            <a:noFill/>
          </p:spPr>
          <p:txBody>
            <a:bodyPr wrap="none" rtlCol="0">
              <a:spAutoFit/>
            </a:bodyPr>
            <a:lstStyle/>
            <a:p>
              <a:r>
                <a:rPr lang="en-US" altLang="ja-JP" sz="1400" dirty="0"/>
                <a:t>(2)</a:t>
              </a:r>
              <a:r>
                <a:rPr lang="ja-JP" altLang="en-US" sz="1400"/>
                <a:t> 東西同時</a:t>
              </a:r>
              <a:endParaRPr kumimoji="1" lang="ja-JP" altLang="en-US" sz="1400"/>
            </a:p>
          </p:txBody>
        </p:sp>
        <p:sp>
          <p:nvSpPr>
            <p:cNvPr id="48" name="テキスト ボックス 47">
              <a:extLst>
                <a:ext uri="{FF2B5EF4-FFF2-40B4-BE49-F238E27FC236}">
                  <a16:creationId xmlns:a16="http://schemas.microsoft.com/office/drawing/2014/main" id="{D288DDB3-4266-744F-A960-F0D1CFDDB8F2}"/>
                </a:ext>
              </a:extLst>
            </p:cNvPr>
            <p:cNvSpPr txBox="1"/>
            <p:nvPr/>
          </p:nvSpPr>
          <p:spPr>
            <a:xfrm>
              <a:off x="2797861" y="6103457"/>
              <a:ext cx="1438929" cy="410261"/>
            </a:xfrm>
            <a:prstGeom prst="rect">
              <a:avLst/>
            </a:prstGeom>
            <a:noFill/>
          </p:spPr>
          <p:txBody>
            <a:bodyPr wrap="square" rtlCol="0">
              <a:spAutoFit/>
            </a:bodyPr>
            <a:lstStyle/>
            <a:p>
              <a:pPr algn="r"/>
              <a:r>
                <a:rPr kumimoji="1" lang="en-US" altLang="ja-JP" sz="1400" dirty="0"/>
                <a:t>(3)-(4)  2</a:t>
              </a:r>
              <a:r>
                <a:rPr kumimoji="1" lang="ja-JP" altLang="en-US" sz="1400"/>
                <a:t>左折　と</a:t>
              </a:r>
              <a:br>
                <a:rPr kumimoji="1" lang="en-US" altLang="ja-JP" sz="1400" dirty="0"/>
              </a:br>
              <a:r>
                <a:rPr kumimoji="1" lang="en-US" altLang="ja-JP" sz="1400" dirty="0"/>
                <a:t>1</a:t>
              </a:r>
              <a:r>
                <a:rPr kumimoji="1" lang="ja-JP" altLang="en-US" sz="1400"/>
                <a:t>右折同時</a:t>
              </a:r>
            </a:p>
          </p:txBody>
        </p:sp>
        <p:sp>
          <p:nvSpPr>
            <p:cNvPr id="49" name="テキスト ボックス 48">
              <a:extLst>
                <a:ext uri="{FF2B5EF4-FFF2-40B4-BE49-F238E27FC236}">
                  <a16:creationId xmlns:a16="http://schemas.microsoft.com/office/drawing/2014/main" id="{695FCDDE-1C7A-8A4A-931B-E358553797C5}"/>
                </a:ext>
              </a:extLst>
            </p:cNvPr>
            <p:cNvSpPr txBox="1"/>
            <p:nvPr/>
          </p:nvSpPr>
          <p:spPr>
            <a:xfrm>
              <a:off x="4877232" y="6086025"/>
              <a:ext cx="1693334" cy="410261"/>
            </a:xfrm>
            <a:prstGeom prst="rect">
              <a:avLst/>
            </a:prstGeom>
            <a:noFill/>
          </p:spPr>
          <p:txBody>
            <a:bodyPr wrap="none" rtlCol="0">
              <a:spAutoFit/>
            </a:bodyPr>
            <a:lstStyle/>
            <a:p>
              <a:r>
                <a:rPr kumimoji="1" lang="en-US" altLang="ja-JP" sz="1400" dirty="0"/>
                <a:t>(5)-(6) </a:t>
              </a:r>
              <a:r>
                <a:rPr kumimoji="1" lang="ja-JP" altLang="en-US" sz="1400"/>
                <a:t>右折</a:t>
              </a:r>
              <a:br>
                <a:rPr kumimoji="1" lang="en-US" altLang="ja-JP" sz="1400" dirty="0"/>
              </a:br>
              <a:r>
                <a:rPr lang="en-US" altLang="ja-JP" sz="1400" dirty="0"/>
                <a:t>【</a:t>
              </a:r>
              <a:r>
                <a:rPr kumimoji="1" lang="ja-JP" altLang="en-US" sz="1400"/>
                <a:t>注：右折同士は不可</a:t>
              </a:r>
              <a:r>
                <a:rPr kumimoji="1" lang="en-US" altLang="ja-JP" sz="1400" dirty="0"/>
                <a:t>】</a:t>
              </a:r>
              <a:endParaRPr kumimoji="1" lang="ja-JP" altLang="en-US" sz="1400"/>
            </a:p>
          </p:txBody>
        </p:sp>
      </p:grpSp>
      <p:sp>
        <p:nvSpPr>
          <p:cNvPr id="51" name="テキスト ボックス 50">
            <a:extLst>
              <a:ext uri="{FF2B5EF4-FFF2-40B4-BE49-F238E27FC236}">
                <a16:creationId xmlns:a16="http://schemas.microsoft.com/office/drawing/2014/main" id="{86C07FF9-63AF-0543-A9F8-376733352D2A}"/>
              </a:ext>
            </a:extLst>
          </p:cNvPr>
          <p:cNvSpPr txBox="1"/>
          <p:nvPr/>
        </p:nvSpPr>
        <p:spPr>
          <a:xfrm>
            <a:off x="870387" y="2767545"/>
            <a:ext cx="7664278" cy="307777"/>
          </a:xfrm>
          <a:prstGeom prst="rect">
            <a:avLst/>
          </a:prstGeom>
          <a:noFill/>
        </p:spPr>
        <p:txBody>
          <a:bodyPr wrap="none" rtlCol="0">
            <a:spAutoFit/>
          </a:bodyPr>
          <a:lstStyle/>
          <a:p>
            <a:r>
              <a:rPr lang="ja-JP" altLang="en-US" sz="1400"/>
              <a:t>全状態で</a:t>
            </a:r>
            <a:r>
              <a:rPr kumimoji="1" lang="ja-JP" altLang="en-US" sz="1400"/>
              <a:t>「全体経過時間</a:t>
            </a:r>
            <a:r>
              <a:rPr kumimoji="1" lang="en-US" altLang="ja-JP" sz="1400" dirty="0">
                <a:solidFill>
                  <a:srgbClr val="FF0000"/>
                </a:solidFill>
              </a:rPr>
              <a:t>49</a:t>
            </a:r>
            <a:r>
              <a:rPr kumimoji="1" lang="ja-JP" altLang="en-US" sz="1400">
                <a:solidFill>
                  <a:srgbClr val="FF0000"/>
                </a:solidFill>
              </a:rPr>
              <a:t>秒未満 </a:t>
            </a:r>
            <a:r>
              <a:rPr kumimoji="1" lang="ja-JP" altLang="en-US" sz="1400"/>
              <a:t>ならば 各車両のロケーションが最終ロケーションでない」</a:t>
            </a:r>
          </a:p>
        </p:txBody>
      </p:sp>
      <p:sp>
        <p:nvSpPr>
          <p:cNvPr id="4" name="日付プレースホルダー 3">
            <a:extLst>
              <a:ext uri="{FF2B5EF4-FFF2-40B4-BE49-F238E27FC236}">
                <a16:creationId xmlns:a16="http://schemas.microsoft.com/office/drawing/2014/main" id="{FC240210-CBA5-634E-819D-1E46903D2AE6}"/>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4B448C3-5805-F042-9905-6D4C1E8C5A1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46717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C7365A4-0A34-2E48-A0E7-D6ED3BEE0F92}"/>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2AE0E5E2-3029-DC42-A720-9CE4820A6A94}"/>
              </a:ext>
            </a:extLst>
          </p:cNvPr>
          <p:cNvSpPr>
            <a:spLocks noGrp="1"/>
          </p:cNvSpPr>
          <p:nvPr>
            <p:ph idx="1"/>
          </p:nvPr>
        </p:nvSpPr>
        <p:spPr/>
        <p:txBody>
          <a:bodyPr/>
          <a:lstStyle/>
          <a:p>
            <a:r>
              <a:rPr lang="ja-JP" altLang="en-US"/>
              <a:t>単一の交差点における車両の挙動をモデル化</a:t>
            </a:r>
            <a:endParaRPr lang="en-US" altLang="ja-JP" dirty="0"/>
          </a:p>
          <a:p>
            <a:pPr lvl="1"/>
            <a:r>
              <a:rPr lang="ja-JP" altLang="en-US"/>
              <a:t>デッドロックや通過時間を検証</a:t>
            </a:r>
            <a:endParaRPr lang="en-US" altLang="ja-JP" dirty="0"/>
          </a:p>
          <a:p>
            <a:endParaRPr lang="en-US" altLang="ja-JP" dirty="0"/>
          </a:p>
          <a:p>
            <a:pPr marL="0" indent="0">
              <a:buNone/>
            </a:pPr>
            <a:r>
              <a:rPr lang="ja-JP" altLang="en-US"/>
              <a:t>今後の課題</a:t>
            </a:r>
            <a:endParaRPr lang="en-US" altLang="ja-JP" dirty="0"/>
          </a:p>
          <a:p>
            <a:r>
              <a:rPr lang="ja-JP" altLang="en-US"/>
              <a:t>複数の交差点モデルを作成し検証すること</a:t>
            </a:r>
            <a:endParaRPr lang="en-US" altLang="ja-JP" dirty="0"/>
          </a:p>
          <a:p>
            <a:r>
              <a:rPr lang="ja-JP" altLang="en-US"/>
              <a:t>左折や右折の通過時間の差の計測</a:t>
            </a:r>
          </a:p>
          <a:p>
            <a:endParaRPr kumimoji="1" lang="ja-JP" altLang="en-US"/>
          </a:p>
        </p:txBody>
      </p:sp>
      <p:sp>
        <p:nvSpPr>
          <p:cNvPr id="4" name="スライド番号プレースホルダー 3">
            <a:extLst>
              <a:ext uri="{FF2B5EF4-FFF2-40B4-BE49-F238E27FC236}">
                <a16:creationId xmlns:a16="http://schemas.microsoft.com/office/drawing/2014/main" id="{B7564848-FB8D-054D-9B73-D747D29DD824}"/>
              </a:ext>
            </a:extLst>
          </p:cNvPr>
          <p:cNvSpPr>
            <a:spLocks noGrp="1"/>
          </p:cNvSpPr>
          <p:nvPr>
            <p:ph type="sldNum" sz="quarter" idx="12"/>
          </p:nvPr>
        </p:nvSpPr>
        <p:spPr/>
        <p:txBody>
          <a:bodyPr/>
          <a:lstStyle/>
          <a:p>
            <a:fld id="{42DC6A56-C26E-6B4A-8986-AC583EADCE93}" type="slidenum">
              <a:rPr lang="ja-JP" altLang="en-US" smtClean="0"/>
              <a:pPr/>
              <a:t>16</a:t>
            </a:fld>
            <a:endParaRPr lang="ja-JP" altLang="en-US"/>
          </a:p>
        </p:txBody>
      </p:sp>
      <p:sp>
        <p:nvSpPr>
          <p:cNvPr id="5" name="日付プレースホルダー 4">
            <a:extLst>
              <a:ext uri="{FF2B5EF4-FFF2-40B4-BE49-F238E27FC236}">
                <a16:creationId xmlns:a16="http://schemas.microsoft.com/office/drawing/2014/main" id="{94C769B2-FF5F-5441-A7D0-DA9BAC1F4BDB}"/>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45E13EA6-C592-E646-990C-0926A4C70632}"/>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232949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387FC-FF89-D343-A836-44F0B3AFBA59}"/>
              </a:ext>
            </a:extLst>
          </p:cNvPr>
          <p:cNvSpPr>
            <a:spLocks noGrp="1"/>
          </p:cNvSpPr>
          <p:nvPr>
            <p:ph type="title"/>
          </p:nvPr>
        </p:nvSpPr>
        <p:spPr/>
        <p:txBody>
          <a:bodyPr>
            <a:normAutofit/>
          </a:bodyPr>
          <a:lstStyle/>
          <a:p>
            <a:r>
              <a:rPr kumimoji="1" lang="en-US" altLang="ja-JP" sz="4000" dirty="0"/>
              <a:t>5</a:t>
            </a:r>
            <a:r>
              <a:rPr kumimoji="1" lang="ja-JP" altLang="en-US" sz="4000"/>
              <a:t>つの</a:t>
            </a:r>
            <a:r>
              <a:rPr kumimoji="1" lang="en-US" altLang="ja-JP" sz="4000" dirty="0"/>
              <a:t>Lock</a:t>
            </a:r>
            <a:r>
              <a:rPr kumimoji="1" lang="ja-JP" altLang="en-US" sz="4000"/>
              <a:t>を使った交差点モデル</a:t>
            </a:r>
          </a:p>
        </p:txBody>
      </p:sp>
      <p:sp>
        <p:nvSpPr>
          <p:cNvPr id="3" name="コンテンツ プレースホルダー 2">
            <a:extLst>
              <a:ext uri="{FF2B5EF4-FFF2-40B4-BE49-F238E27FC236}">
                <a16:creationId xmlns:a16="http://schemas.microsoft.com/office/drawing/2014/main" id="{B5AC7B2E-92E5-D849-AEDA-23623BE95696}"/>
              </a:ext>
            </a:extLst>
          </p:cNvPr>
          <p:cNvSpPr>
            <a:spLocks noGrp="1"/>
          </p:cNvSpPr>
          <p:nvPr>
            <p:ph idx="1"/>
          </p:nvPr>
        </p:nvSpPr>
        <p:spPr>
          <a:xfrm>
            <a:off x="628650" y="1825625"/>
            <a:ext cx="7886700" cy="484956"/>
          </a:xfrm>
        </p:spPr>
        <p:txBody>
          <a:bodyPr>
            <a:normAutofit lnSpcReduction="10000"/>
          </a:bodyPr>
          <a:lstStyle/>
          <a:p>
            <a:r>
              <a:rPr kumimoji="1" lang="ja-JP" altLang="en-US"/>
              <a:t>車両の挙動をモデル化する</a:t>
            </a:r>
          </a:p>
        </p:txBody>
      </p:sp>
      <p:sp>
        <p:nvSpPr>
          <p:cNvPr id="4" name="スライド番号プレースホルダー 3">
            <a:extLst>
              <a:ext uri="{FF2B5EF4-FFF2-40B4-BE49-F238E27FC236}">
                <a16:creationId xmlns:a16="http://schemas.microsoft.com/office/drawing/2014/main" id="{AB078929-B174-4548-AF1D-C6EC91F674B0}"/>
              </a:ext>
            </a:extLst>
          </p:cNvPr>
          <p:cNvSpPr>
            <a:spLocks noGrp="1"/>
          </p:cNvSpPr>
          <p:nvPr>
            <p:ph type="sldNum" sz="quarter" idx="12"/>
          </p:nvPr>
        </p:nvSpPr>
        <p:spPr/>
        <p:txBody>
          <a:bodyPr/>
          <a:lstStyle/>
          <a:p>
            <a:fld id="{42DC6A56-C26E-6B4A-8986-AC583EADCE93}" type="slidenum">
              <a:rPr lang="ja-JP" altLang="en-US" smtClean="0"/>
              <a:pPr/>
              <a:t>17</a:t>
            </a:fld>
            <a:endParaRPr lang="ja-JP" altLang="en-US"/>
          </a:p>
        </p:txBody>
      </p:sp>
      <p:sp>
        <p:nvSpPr>
          <p:cNvPr id="5" name="日付プレースホルダー 4">
            <a:extLst>
              <a:ext uri="{FF2B5EF4-FFF2-40B4-BE49-F238E27FC236}">
                <a16:creationId xmlns:a16="http://schemas.microsoft.com/office/drawing/2014/main" id="{6604A784-8565-0640-8398-8946739518F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4092CF-A902-8543-A762-1B9FC3C50092}"/>
              </a:ext>
            </a:extLst>
          </p:cNvPr>
          <p:cNvSpPr>
            <a:spLocks noGrp="1"/>
          </p:cNvSpPr>
          <p:nvPr>
            <p:ph type="ftr" sz="quarter" idx="11"/>
          </p:nvPr>
        </p:nvSpPr>
        <p:spPr/>
        <p:txBody>
          <a:bodyPr/>
          <a:lstStyle/>
          <a:p>
            <a:r>
              <a:rPr lang="ja-JP" altLang="en-US"/>
              <a:t>博士前期課程中間発表</a:t>
            </a:r>
          </a:p>
        </p:txBody>
      </p:sp>
      <p:pic>
        <p:nvPicPr>
          <p:cNvPr id="7" name="図 6">
            <a:extLst>
              <a:ext uri="{FF2B5EF4-FFF2-40B4-BE49-F238E27FC236}">
                <a16:creationId xmlns:a16="http://schemas.microsoft.com/office/drawing/2014/main" id="{98763F5D-3AD2-1F42-B279-237AF00982C2}"/>
              </a:ext>
            </a:extLst>
          </p:cNvPr>
          <p:cNvPicPr>
            <a:picLocks noChangeAspect="1"/>
          </p:cNvPicPr>
          <p:nvPr/>
        </p:nvPicPr>
        <p:blipFill>
          <a:blip r:embed="rId3"/>
          <a:stretch>
            <a:fillRect/>
          </a:stretch>
        </p:blipFill>
        <p:spPr>
          <a:xfrm>
            <a:off x="2161515" y="2445517"/>
            <a:ext cx="4294496" cy="3568169"/>
          </a:xfrm>
          <a:prstGeom prst="rect">
            <a:avLst/>
          </a:prstGeom>
        </p:spPr>
      </p:pic>
    </p:spTree>
    <p:extLst>
      <p:ext uri="{BB962C8B-B14F-4D97-AF65-F5344CB8AC3E}">
        <p14:creationId xmlns:p14="http://schemas.microsoft.com/office/powerpoint/2010/main" val="1089477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1CED5C-528E-4D47-904D-7957FDF92AAB}"/>
              </a:ext>
            </a:extLst>
          </p:cNvPr>
          <p:cNvSpPr>
            <a:spLocks noGrp="1"/>
          </p:cNvSpPr>
          <p:nvPr>
            <p:ph type="title"/>
          </p:nvPr>
        </p:nvSpPr>
        <p:spPr/>
        <p:txBody>
          <a:bodyPr/>
          <a:lstStyle/>
          <a:p>
            <a:r>
              <a:rPr kumimoji="1" lang="ja-JP" altLang="en-US"/>
              <a:t>本研究のアプローチ</a:t>
            </a:r>
          </a:p>
        </p:txBody>
      </p:sp>
      <p:sp>
        <p:nvSpPr>
          <p:cNvPr id="3" name="コンテンツ プレースホルダー 2">
            <a:extLst>
              <a:ext uri="{FF2B5EF4-FFF2-40B4-BE49-F238E27FC236}">
                <a16:creationId xmlns:a16="http://schemas.microsoft.com/office/drawing/2014/main" id="{A3F854BE-7A4A-944C-8B7B-0FF3221FDA7D}"/>
              </a:ext>
            </a:extLst>
          </p:cNvPr>
          <p:cNvSpPr>
            <a:spLocks noGrp="1"/>
          </p:cNvSpPr>
          <p:nvPr>
            <p:ph idx="1"/>
          </p:nvPr>
        </p:nvSpPr>
        <p:spPr/>
        <p:txBody>
          <a:bodyPr/>
          <a:lstStyle/>
          <a:p>
            <a:pPr>
              <a:lnSpc>
                <a:spcPct val="150000"/>
              </a:lnSpc>
            </a:pPr>
            <a:r>
              <a:rPr lang="ja-JP" altLang="en-US" sz="2400">
                <a:latin typeface="+mn-ea"/>
              </a:rPr>
              <a:t>交差点モデルの作成</a:t>
            </a:r>
            <a:endParaRPr kumimoji="1" lang="en-US" altLang="ja-JP" sz="2400" dirty="0">
              <a:latin typeface="+mn-ea"/>
              <a:ea typeface="+mn-ea"/>
            </a:endParaRPr>
          </a:p>
          <a:p>
            <a:pPr>
              <a:lnSpc>
                <a:spcPct val="150000"/>
              </a:lnSpc>
            </a:pPr>
            <a:r>
              <a:rPr kumimoji="1" lang="ja-JP" altLang="en-US" sz="2400">
                <a:latin typeface="+mn-ea"/>
                <a:ea typeface="+mn-ea"/>
              </a:rPr>
              <a:t>交差点通過時の車両モデルを時間オートマトンで記述</a:t>
            </a:r>
            <a:endParaRPr kumimoji="1" lang="en-US" altLang="ja-JP" sz="2400" dirty="0">
              <a:latin typeface="+mn-ea"/>
              <a:ea typeface="+mn-ea"/>
            </a:endParaRPr>
          </a:p>
          <a:p>
            <a:pPr>
              <a:lnSpc>
                <a:spcPct val="150000"/>
              </a:lnSpc>
            </a:pPr>
            <a:r>
              <a:rPr lang="ja-JP" altLang="en-US" sz="2400">
                <a:latin typeface="+mn-ea"/>
                <a:ea typeface="+mn-ea"/>
              </a:rPr>
              <a:t>シミュレーション</a:t>
            </a:r>
            <a:endParaRPr lang="en-US" altLang="ja-JP" sz="2400" dirty="0">
              <a:latin typeface="+mn-ea"/>
              <a:ea typeface="+mn-ea"/>
            </a:endParaRPr>
          </a:p>
          <a:p>
            <a:pPr>
              <a:lnSpc>
                <a:spcPct val="150000"/>
              </a:lnSpc>
            </a:pPr>
            <a:r>
              <a:rPr lang="ja-JP" altLang="en-US" sz="2400">
                <a:latin typeface="+mn-ea"/>
                <a:ea typeface="+mn-ea"/>
              </a:rPr>
              <a:t>モデル検査による検証</a:t>
            </a:r>
            <a:endParaRPr lang="en-US" altLang="ja-JP" sz="2400" dirty="0">
              <a:latin typeface="+mn-ea"/>
              <a:ea typeface="+mn-ea"/>
            </a:endParaRPr>
          </a:p>
          <a:p>
            <a:pPr lvl="1">
              <a:lnSpc>
                <a:spcPct val="150000"/>
              </a:lnSpc>
            </a:pPr>
            <a:r>
              <a:rPr lang="ja-JP" altLang="en-US" sz="2000">
                <a:latin typeface="+mn-ea"/>
              </a:rPr>
              <a:t>デッドロック検証</a:t>
            </a:r>
            <a:endParaRPr lang="en-US" altLang="ja-JP" sz="2000" dirty="0">
              <a:latin typeface="+mn-ea"/>
            </a:endParaRPr>
          </a:p>
          <a:p>
            <a:pPr lvl="1">
              <a:lnSpc>
                <a:spcPct val="150000"/>
              </a:lnSpc>
            </a:pPr>
            <a:r>
              <a:rPr lang="ja-JP" altLang="en-US" sz="2000">
                <a:latin typeface="+mn-ea"/>
              </a:rPr>
              <a:t>最小時間の検証</a:t>
            </a:r>
            <a:endParaRPr lang="en-US" altLang="ja-JP" sz="2000" dirty="0">
              <a:latin typeface="+mn-ea"/>
            </a:endParaRPr>
          </a:p>
        </p:txBody>
      </p:sp>
      <p:sp>
        <p:nvSpPr>
          <p:cNvPr id="4" name="スライド番号プレースホルダー 3">
            <a:extLst>
              <a:ext uri="{FF2B5EF4-FFF2-40B4-BE49-F238E27FC236}">
                <a16:creationId xmlns:a16="http://schemas.microsoft.com/office/drawing/2014/main" id="{63E5392C-9848-9B47-8E73-CD3ED1B04A0E}"/>
              </a:ext>
            </a:extLst>
          </p:cNvPr>
          <p:cNvSpPr>
            <a:spLocks noGrp="1"/>
          </p:cNvSpPr>
          <p:nvPr>
            <p:ph type="sldNum" sz="quarter" idx="12"/>
          </p:nvPr>
        </p:nvSpPr>
        <p:spPr/>
        <p:txBody>
          <a:bodyPr/>
          <a:lstStyle/>
          <a:p>
            <a:fld id="{42DC6A56-C26E-6B4A-8986-AC583EADCE93}" type="slidenum">
              <a:rPr lang="ja-JP" altLang="en-US" smtClean="0"/>
              <a:pPr/>
              <a:t>18</a:t>
            </a:fld>
            <a:endParaRPr lang="ja-JP" altLang="en-US"/>
          </a:p>
        </p:txBody>
      </p:sp>
      <p:sp>
        <p:nvSpPr>
          <p:cNvPr id="5" name="日付プレースホルダー 4">
            <a:extLst>
              <a:ext uri="{FF2B5EF4-FFF2-40B4-BE49-F238E27FC236}">
                <a16:creationId xmlns:a16="http://schemas.microsoft.com/office/drawing/2014/main" id="{F01BB805-7E0B-4946-BBF5-FBBB3B14C440}"/>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8B863AE3-830D-D041-833D-89EC9D979776}"/>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271466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DC9A5E-B4F2-A54F-96EA-A5DDD2DD15AC}"/>
              </a:ext>
            </a:extLst>
          </p:cNvPr>
          <p:cNvSpPr>
            <a:spLocks noGrp="1"/>
          </p:cNvSpPr>
          <p:nvPr>
            <p:ph type="title"/>
          </p:nvPr>
        </p:nvSpPr>
        <p:spPr/>
        <p:txBody>
          <a:bodyPr/>
          <a:lstStyle/>
          <a:p>
            <a:r>
              <a:rPr lang="ja-JP" altLang="en-US"/>
              <a:t>最小時間の検証</a:t>
            </a:r>
            <a:endParaRPr kumimoji="1" lang="ja-JP" altLang="en-US"/>
          </a:p>
        </p:txBody>
      </p:sp>
      <p:pic>
        <p:nvPicPr>
          <p:cNvPr id="5" name="コンテンツ プレースホルダー 4">
            <a:extLst>
              <a:ext uri="{FF2B5EF4-FFF2-40B4-BE49-F238E27FC236}">
                <a16:creationId xmlns:a16="http://schemas.microsoft.com/office/drawing/2014/main" id="{7C1E6C19-1044-3641-B7F4-5483B9B3FB24}"/>
              </a:ext>
            </a:extLst>
          </p:cNvPr>
          <p:cNvPicPr>
            <a:picLocks noGrp="1" noChangeAspect="1"/>
          </p:cNvPicPr>
          <p:nvPr>
            <p:ph idx="1"/>
          </p:nvPr>
        </p:nvPicPr>
        <p:blipFill>
          <a:blip r:embed="rId3"/>
          <a:stretch>
            <a:fillRect/>
          </a:stretch>
        </p:blipFill>
        <p:spPr>
          <a:xfrm>
            <a:off x="628650" y="2243812"/>
            <a:ext cx="3129514" cy="2162969"/>
          </a:xfrm>
        </p:spPr>
      </p:pic>
      <p:sp>
        <p:nvSpPr>
          <p:cNvPr id="4" name="テキスト ボックス 3">
            <a:extLst>
              <a:ext uri="{FF2B5EF4-FFF2-40B4-BE49-F238E27FC236}">
                <a16:creationId xmlns:a16="http://schemas.microsoft.com/office/drawing/2014/main" id="{3F741302-D245-394D-ADAE-270F2B6CAEFF}"/>
              </a:ext>
            </a:extLst>
          </p:cNvPr>
          <p:cNvSpPr txBox="1"/>
          <p:nvPr/>
        </p:nvSpPr>
        <p:spPr>
          <a:xfrm>
            <a:off x="3435195" y="3653542"/>
            <a:ext cx="5708805" cy="707886"/>
          </a:xfrm>
          <a:prstGeom prst="rect">
            <a:avLst/>
          </a:prstGeom>
          <a:noFill/>
        </p:spPr>
        <p:txBody>
          <a:bodyPr wrap="square" rtlCol="0">
            <a:spAutoFit/>
          </a:bodyPr>
          <a:lstStyle/>
          <a:p>
            <a:r>
              <a:rPr kumimoji="1" lang="ja-JP" altLang="en-US" sz="2000"/>
              <a:t>可能性：車両が時間内に通過終了できる</a:t>
            </a:r>
            <a:endParaRPr kumimoji="1" lang="en-US" altLang="ja-JP" sz="2000" dirty="0"/>
          </a:p>
          <a:p>
            <a:r>
              <a:rPr kumimoji="1" lang="ja-JP" altLang="en-US" sz="2000"/>
              <a:t>最小性：車両が時間未満では通過終了できない</a:t>
            </a:r>
          </a:p>
        </p:txBody>
      </p:sp>
      <p:sp>
        <p:nvSpPr>
          <p:cNvPr id="8" name="テキスト ボックス 7">
            <a:extLst>
              <a:ext uri="{FF2B5EF4-FFF2-40B4-BE49-F238E27FC236}">
                <a16:creationId xmlns:a16="http://schemas.microsoft.com/office/drawing/2014/main" id="{441037B3-C962-9B4F-A914-8DAB46FDCB9E}"/>
              </a:ext>
            </a:extLst>
          </p:cNvPr>
          <p:cNvSpPr txBox="1"/>
          <p:nvPr/>
        </p:nvSpPr>
        <p:spPr>
          <a:xfrm>
            <a:off x="628650" y="4777886"/>
            <a:ext cx="7776754" cy="646331"/>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E&lt;&gt;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==42 </a:t>
            </a:r>
          </a:p>
          <a:p>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 and </a:t>
            </a:r>
            <a:r>
              <a:rPr lang="en" altLang="ja-JP" dirty="0" err="1">
                <a:latin typeface="Courier New" panose="02070309020205020404" pitchFamily="49" charset="0"/>
                <a:cs typeface="Courier New" panose="02070309020205020404" pitchFamily="49" charset="0"/>
              </a:rPr>
              <a:t>ws.final</a:t>
            </a:r>
            <a:r>
              <a:rPr lang="en" altLang="ja-JP" dirty="0">
                <a:latin typeface="Courier New" panose="02070309020205020404" pitchFamily="49" charset="0"/>
                <a:cs typeface="Courier New" panose="02070309020205020404" pitchFamily="49" charset="0"/>
              </a:rPr>
              <a:t>)</a:t>
            </a:r>
          </a:p>
        </p:txBody>
      </p:sp>
      <p:sp>
        <p:nvSpPr>
          <p:cNvPr id="10" name="テキスト ボックス 9">
            <a:extLst>
              <a:ext uri="{FF2B5EF4-FFF2-40B4-BE49-F238E27FC236}">
                <a16:creationId xmlns:a16="http://schemas.microsoft.com/office/drawing/2014/main" id="{E9B9B4F1-7DB2-414C-84D7-21777DA6107A}"/>
              </a:ext>
            </a:extLst>
          </p:cNvPr>
          <p:cNvSpPr txBox="1"/>
          <p:nvPr/>
        </p:nvSpPr>
        <p:spPr>
          <a:xfrm>
            <a:off x="628650" y="5549247"/>
            <a:ext cx="8290560" cy="369332"/>
          </a:xfrm>
          <a:prstGeom prst="rect">
            <a:avLst/>
          </a:prstGeom>
          <a:noFill/>
        </p:spPr>
        <p:txBody>
          <a:bodyPr wrap="square" rtlCol="0">
            <a:spAutoFit/>
          </a:bodyPr>
          <a:lstStyle/>
          <a:p>
            <a:r>
              <a:rPr lang="en" altLang="ja-JP" dirty="0">
                <a:latin typeface="Courier New" panose="02070309020205020404" pitchFamily="49" charset="0"/>
                <a:cs typeface="Courier New" panose="02070309020205020404" pitchFamily="49" charset="0"/>
              </a:rPr>
              <a:t>A[] (</a:t>
            </a:r>
            <a:r>
              <a:rPr lang="en" altLang="ja-JP" dirty="0" err="1">
                <a:latin typeface="Courier New" panose="02070309020205020404" pitchFamily="49" charset="0"/>
                <a:cs typeface="Courier New" panose="02070309020205020404" pitchFamily="49" charset="0"/>
              </a:rPr>
              <a:t>gc</a:t>
            </a:r>
            <a:r>
              <a:rPr lang="en" altLang="ja-JP" dirty="0">
                <a:latin typeface="Courier New" panose="02070309020205020404" pitchFamily="49" charset="0"/>
                <a:cs typeface="Courier New" panose="02070309020205020404" pitchFamily="49" charset="0"/>
              </a:rPr>
              <a:t>&lt;42 imply not (</a:t>
            </a:r>
            <a:r>
              <a:rPr lang="en" altLang="ja-JP" dirty="0" err="1">
                <a:latin typeface="Courier New" panose="02070309020205020404" pitchFamily="49" charset="0"/>
                <a:cs typeface="Courier New" panose="02070309020205020404" pitchFamily="49" charset="0"/>
              </a:rPr>
              <a:t>ns.final</a:t>
            </a:r>
            <a:r>
              <a:rPr lang="en" altLang="ja-JP" dirty="0">
                <a:latin typeface="Courier New" panose="02070309020205020404" pitchFamily="49" charset="0"/>
                <a:cs typeface="Courier New" panose="02070309020205020404" pitchFamily="49" charset="0"/>
              </a:rPr>
              <a:t> and </a:t>
            </a:r>
            <a:r>
              <a:rPr lang="en" altLang="ja-JP" dirty="0" err="1">
                <a:latin typeface="Courier New" panose="02070309020205020404" pitchFamily="49" charset="0"/>
                <a:cs typeface="Courier New" panose="02070309020205020404" pitchFamily="49" charset="0"/>
              </a:rPr>
              <a:t>sn.final</a:t>
            </a:r>
            <a:r>
              <a:rPr lang="en" altLang="ja-JP" dirty="0">
                <a:latin typeface="Courier New" panose="02070309020205020404" pitchFamily="49" charset="0"/>
                <a:cs typeface="Courier New" panose="02070309020205020404" pitchFamily="49" charset="0"/>
              </a:rPr>
              <a:t> and ...))</a:t>
            </a:r>
            <a:endParaRPr kumimoji="1" lang="ja-JP" altLang="en-US">
              <a:latin typeface="Courier New" panose="02070309020205020404" pitchFamily="49" charset="0"/>
              <a:cs typeface="Courier New" panose="02070309020205020404" pitchFamily="49" charset="0"/>
            </a:endParaRPr>
          </a:p>
        </p:txBody>
      </p:sp>
      <p:sp>
        <p:nvSpPr>
          <p:cNvPr id="11" name="テキスト ボックス 10">
            <a:extLst>
              <a:ext uri="{FF2B5EF4-FFF2-40B4-BE49-F238E27FC236}">
                <a16:creationId xmlns:a16="http://schemas.microsoft.com/office/drawing/2014/main" id="{CB26045D-4846-994A-B6CC-6E5FF724071F}"/>
              </a:ext>
            </a:extLst>
          </p:cNvPr>
          <p:cNvSpPr txBox="1"/>
          <p:nvPr/>
        </p:nvSpPr>
        <p:spPr>
          <a:xfrm>
            <a:off x="628649" y="1396462"/>
            <a:ext cx="7985961" cy="769441"/>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車両全てが交差点を</a:t>
            </a:r>
            <a:r>
              <a:rPr lang="en-US" altLang="ja-JP" sz="2200" dirty="0"/>
              <a:t>1</a:t>
            </a:r>
            <a:r>
              <a:rPr lang="ja-JP" altLang="en-US" sz="2200"/>
              <a:t>回通過するのにかかる最小時間の検証</a:t>
            </a:r>
          </a:p>
          <a:p>
            <a:pPr marL="285750" indent="-285750">
              <a:buFont typeface="Arial" panose="020B0604020202020204" pitchFamily="34" charset="0"/>
              <a:buChar char="•"/>
            </a:pPr>
            <a:endParaRPr kumimoji="1" lang="ja-JP" altLang="en-US" sz="2200"/>
          </a:p>
        </p:txBody>
      </p:sp>
      <p:sp>
        <p:nvSpPr>
          <p:cNvPr id="12" name="テキスト ボックス 11">
            <a:extLst>
              <a:ext uri="{FF2B5EF4-FFF2-40B4-BE49-F238E27FC236}">
                <a16:creationId xmlns:a16="http://schemas.microsoft.com/office/drawing/2014/main" id="{9E7C6892-9209-6D4F-91D9-703A564B9F6E}"/>
              </a:ext>
            </a:extLst>
          </p:cNvPr>
          <p:cNvSpPr txBox="1"/>
          <p:nvPr/>
        </p:nvSpPr>
        <p:spPr>
          <a:xfrm>
            <a:off x="628650" y="6153665"/>
            <a:ext cx="7886701" cy="430887"/>
          </a:xfrm>
          <a:prstGeom prst="rect">
            <a:avLst/>
          </a:prstGeom>
          <a:noFill/>
        </p:spPr>
        <p:txBody>
          <a:bodyPr wrap="square" rtlCol="0">
            <a:spAutoFit/>
          </a:bodyPr>
          <a:lstStyle/>
          <a:p>
            <a:pPr marL="285750" indent="-285750">
              <a:buFont typeface="Arial" panose="020B0604020202020204" pitchFamily="34" charset="0"/>
              <a:buChar char="•"/>
            </a:pPr>
            <a:r>
              <a:rPr lang="ja-JP" altLang="en-US" sz="2200"/>
              <a:t>最小時間が</a:t>
            </a:r>
            <a:r>
              <a:rPr lang="en-US" altLang="ja-JP" sz="2200" dirty="0"/>
              <a:t>42</a:t>
            </a:r>
            <a:r>
              <a:rPr lang="ja-JP" altLang="en-US" sz="2200"/>
              <a:t>秒であることが検証できた</a:t>
            </a:r>
            <a:endParaRPr kumimoji="1" lang="ja-JP" altLang="en-US" sz="2200"/>
          </a:p>
        </p:txBody>
      </p:sp>
      <p:sp>
        <p:nvSpPr>
          <p:cNvPr id="3" name="スライド番号プレースホルダー 2">
            <a:extLst>
              <a:ext uri="{FF2B5EF4-FFF2-40B4-BE49-F238E27FC236}">
                <a16:creationId xmlns:a16="http://schemas.microsoft.com/office/drawing/2014/main" id="{294E2160-86EC-534F-B56E-CC96CB15405C}"/>
              </a:ext>
            </a:extLst>
          </p:cNvPr>
          <p:cNvSpPr>
            <a:spLocks noGrp="1"/>
          </p:cNvSpPr>
          <p:nvPr>
            <p:ph type="sldNum" sz="quarter" idx="12"/>
          </p:nvPr>
        </p:nvSpPr>
        <p:spPr/>
        <p:txBody>
          <a:bodyPr/>
          <a:lstStyle/>
          <a:p>
            <a:fld id="{42DC6A56-C26E-6B4A-8986-AC583EADCE93}" type="slidenum">
              <a:rPr lang="ja-JP" altLang="en-US" smtClean="0"/>
              <a:pPr/>
              <a:t>19</a:t>
            </a:fld>
            <a:endParaRPr lang="ja-JP" altLang="en-US"/>
          </a:p>
        </p:txBody>
      </p:sp>
      <p:sp>
        <p:nvSpPr>
          <p:cNvPr id="6" name="日付プレースホルダー 5">
            <a:extLst>
              <a:ext uri="{FF2B5EF4-FFF2-40B4-BE49-F238E27FC236}">
                <a16:creationId xmlns:a16="http://schemas.microsoft.com/office/drawing/2014/main" id="{7DEBEA67-1EAF-6B4A-992A-110C607108BC}"/>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7938214E-D94F-B948-B055-A07B8EB55894}"/>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8236862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074A6D-45F8-8946-9036-259DC426F897}"/>
              </a:ext>
            </a:extLst>
          </p:cNvPr>
          <p:cNvSpPr>
            <a:spLocks noGrp="1"/>
          </p:cNvSpPr>
          <p:nvPr>
            <p:ph type="title"/>
          </p:nvPr>
        </p:nvSpPr>
        <p:spPr>
          <a:xfrm>
            <a:off x="628650" y="365126"/>
            <a:ext cx="7886700" cy="1325563"/>
          </a:xfrm>
        </p:spPr>
        <p:txBody>
          <a:bodyPr/>
          <a:lstStyle/>
          <a:p>
            <a:r>
              <a:rPr kumimoji="1" lang="ja-JP" altLang="en-US"/>
              <a:t>研究背景</a:t>
            </a:r>
          </a:p>
        </p:txBody>
      </p:sp>
      <p:pic>
        <p:nvPicPr>
          <p:cNvPr id="5" name="コンテンツ プレースホルダー 4">
            <a:extLst>
              <a:ext uri="{FF2B5EF4-FFF2-40B4-BE49-F238E27FC236}">
                <a16:creationId xmlns:a16="http://schemas.microsoft.com/office/drawing/2014/main" id="{CB7086AF-8301-224E-81FF-63972A0AEE23}"/>
              </a:ext>
            </a:extLst>
          </p:cNvPr>
          <p:cNvPicPr>
            <a:picLocks noGrp="1" noChangeAspect="1"/>
          </p:cNvPicPr>
          <p:nvPr>
            <p:ph idx="1"/>
          </p:nvPr>
        </p:nvPicPr>
        <p:blipFill>
          <a:blip r:embed="rId3"/>
          <a:stretch>
            <a:fillRect/>
          </a:stretch>
        </p:blipFill>
        <p:spPr>
          <a:xfrm>
            <a:off x="1580610" y="2689521"/>
            <a:ext cx="5851408" cy="3486379"/>
          </a:xfrm>
        </p:spPr>
      </p:pic>
      <p:sp>
        <p:nvSpPr>
          <p:cNvPr id="6" name="テキスト ボックス 5">
            <a:extLst>
              <a:ext uri="{FF2B5EF4-FFF2-40B4-BE49-F238E27FC236}">
                <a16:creationId xmlns:a16="http://schemas.microsoft.com/office/drawing/2014/main" id="{55C5F299-99A5-4A4A-9B81-6177F4F4D684}"/>
              </a:ext>
            </a:extLst>
          </p:cNvPr>
          <p:cNvSpPr txBox="1"/>
          <p:nvPr/>
        </p:nvSpPr>
        <p:spPr>
          <a:xfrm>
            <a:off x="183088" y="6200277"/>
            <a:ext cx="6469916" cy="369332"/>
          </a:xfrm>
          <a:prstGeom prst="rect">
            <a:avLst/>
          </a:prstGeom>
          <a:noFill/>
        </p:spPr>
        <p:txBody>
          <a:bodyPr wrap="square" rtlCol="0">
            <a:spAutoFit/>
          </a:bodyPr>
          <a:lstStyle/>
          <a:p>
            <a:r>
              <a:rPr lang="ja-JP" altLang="en-US"/>
              <a:t>出典：官民 </a:t>
            </a:r>
            <a:r>
              <a:rPr lang="en" altLang="ja-JP" dirty="0"/>
              <a:t>ITS </a:t>
            </a:r>
            <a:r>
              <a:rPr lang="ja-JP" altLang="en-US"/>
              <a:t>構想・ロードマップ </a:t>
            </a:r>
            <a:r>
              <a:rPr lang="en-US" altLang="ja-JP" dirty="0"/>
              <a:t>2018</a:t>
            </a:r>
            <a:endParaRPr kumimoji="1" lang="ja-JP" altLang="en-US"/>
          </a:p>
        </p:txBody>
      </p:sp>
      <p:sp>
        <p:nvSpPr>
          <p:cNvPr id="8" name="テキスト ボックス 7">
            <a:extLst>
              <a:ext uri="{FF2B5EF4-FFF2-40B4-BE49-F238E27FC236}">
                <a16:creationId xmlns:a16="http://schemas.microsoft.com/office/drawing/2014/main" id="{75DEFD55-AACC-B549-939B-375C00D40E92}"/>
              </a:ext>
            </a:extLst>
          </p:cNvPr>
          <p:cNvSpPr txBox="1"/>
          <p:nvPr/>
        </p:nvSpPr>
        <p:spPr>
          <a:xfrm>
            <a:off x="628650" y="1257598"/>
            <a:ext cx="7886701" cy="149271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ja-JP" altLang="en-US" sz="2400">
                <a:latin typeface="+mn-ea"/>
              </a:rPr>
              <a:t>自動運転技術の発達が著しい</a:t>
            </a:r>
          </a:p>
          <a:p>
            <a:pPr marL="285750" indent="-285750">
              <a:lnSpc>
                <a:spcPts val="3280"/>
              </a:lnSpc>
              <a:buFont typeface="Arial" panose="020B0604020202020204" pitchFamily="34" charset="0"/>
              <a:buChar char="•"/>
            </a:pPr>
            <a:r>
              <a:rPr lang="ja-JP" altLang="en-US" sz="2400">
                <a:latin typeface="+mn-ea"/>
              </a:rPr>
              <a:t>高速道路や，限定地域での特定条件下での</a:t>
            </a:r>
            <a:endParaRPr lang="en-US" altLang="ja-JP" sz="2400" dirty="0">
              <a:latin typeface="+mn-ea"/>
            </a:endParaRPr>
          </a:p>
          <a:p>
            <a:pPr>
              <a:lnSpc>
                <a:spcPts val="3280"/>
              </a:lnSpc>
            </a:pPr>
            <a:r>
              <a:rPr lang="ja-JP" altLang="en-US" sz="2400">
                <a:latin typeface="+mn-ea"/>
              </a:rPr>
              <a:t>　高度自動運転を行うレベル</a:t>
            </a:r>
            <a:r>
              <a:rPr lang="en-US" altLang="ja-JP" sz="2400" dirty="0">
                <a:latin typeface="+mn-ea"/>
              </a:rPr>
              <a:t>4</a:t>
            </a:r>
            <a:r>
              <a:rPr lang="ja-JP" altLang="en-US" sz="2400">
                <a:latin typeface="+mn-ea"/>
              </a:rPr>
              <a:t>の車両の普及が目標</a:t>
            </a:r>
          </a:p>
        </p:txBody>
      </p:sp>
      <p:sp>
        <p:nvSpPr>
          <p:cNvPr id="3" name="スライド番号プレースホルダー 2">
            <a:extLst>
              <a:ext uri="{FF2B5EF4-FFF2-40B4-BE49-F238E27FC236}">
                <a16:creationId xmlns:a16="http://schemas.microsoft.com/office/drawing/2014/main" id="{A7D16192-6CFC-3B40-AABF-B5DEF6D3F92B}"/>
              </a:ext>
            </a:extLst>
          </p:cNvPr>
          <p:cNvSpPr>
            <a:spLocks noGrp="1"/>
          </p:cNvSpPr>
          <p:nvPr>
            <p:ph type="sldNum" sz="quarter" idx="12"/>
          </p:nvPr>
        </p:nvSpPr>
        <p:spPr/>
        <p:txBody>
          <a:bodyPr/>
          <a:lstStyle/>
          <a:p>
            <a:fld id="{42DC6A56-C26E-6B4A-8986-AC583EADCE93}" type="slidenum">
              <a:rPr lang="ja-JP" altLang="en-US" smtClean="0"/>
              <a:pPr/>
              <a:t>2</a:t>
            </a:fld>
            <a:endParaRPr lang="ja-JP" altLang="en-US"/>
          </a:p>
        </p:txBody>
      </p:sp>
      <p:sp>
        <p:nvSpPr>
          <p:cNvPr id="4" name="日付プレースホルダー 3">
            <a:extLst>
              <a:ext uri="{FF2B5EF4-FFF2-40B4-BE49-F238E27FC236}">
                <a16:creationId xmlns:a16="http://schemas.microsoft.com/office/drawing/2014/main" id="{F4060D5A-BF58-A84C-811E-91F954C32576}"/>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DFF1422A-1C77-B043-9B88-A576FFB7ABF3}"/>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428018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57D3DA-72BE-904C-AE6B-81286B55E536}"/>
              </a:ext>
            </a:extLst>
          </p:cNvPr>
          <p:cNvSpPr>
            <a:spLocks noGrp="1"/>
          </p:cNvSpPr>
          <p:nvPr>
            <p:ph type="title"/>
          </p:nvPr>
        </p:nvSpPr>
        <p:spPr/>
        <p:txBody>
          <a:bodyPr/>
          <a:lstStyle/>
          <a:p>
            <a:r>
              <a:rPr kumimoji="1" lang="ja-JP" altLang="en-US"/>
              <a:t>まとめと今後の課題</a:t>
            </a:r>
          </a:p>
        </p:txBody>
      </p:sp>
      <p:sp>
        <p:nvSpPr>
          <p:cNvPr id="3" name="コンテンツ プレースホルダー 2">
            <a:extLst>
              <a:ext uri="{FF2B5EF4-FFF2-40B4-BE49-F238E27FC236}">
                <a16:creationId xmlns:a16="http://schemas.microsoft.com/office/drawing/2014/main" id="{DF9D7E35-D2D7-7648-933E-AF46D456F954}"/>
              </a:ext>
            </a:extLst>
          </p:cNvPr>
          <p:cNvSpPr>
            <a:spLocks noGrp="1"/>
          </p:cNvSpPr>
          <p:nvPr>
            <p:ph idx="1"/>
          </p:nvPr>
        </p:nvSpPr>
        <p:spPr/>
        <p:txBody>
          <a:bodyPr/>
          <a:lstStyle/>
          <a:p>
            <a:r>
              <a:rPr kumimoji="1" lang="ja-JP" altLang="en-US"/>
              <a:t>背景目的に対してどこまでできた？</a:t>
            </a:r>
            <a:endParaRPr kumimoji="1" lang="en-US" altLang="ja-JP" dirty="0"/>
          </a:p>
          <a:p>
            <a:pPr marL="0" indent="0">
              <a:buNone/>
            </a:pPr>
            <a:r>
              <a:rPr lang="ja-JP" altLang="en-US"/>
              <a:t>⇨自分のやったことの位置付け</a:t>
            </a:r>
            <a:endParaRPr lang="en-US" altLang="ja-JP" dirty="0"/>
          </a:p>
          <a:p>
            <a:pPr marL="0" indent="0">
              <a:buNone/>
            </a:pPr>
            <a:r>
              <a:rPr kumimoji="1" lang="ja-JP" altLang="en-US"/>
              <a:t>この鍵の仕組みがデッドロックしないこと</a:t>
            </a:r>
            <a:endParaRPr kumimoji="1" lang="en-US" altLang="ja-JP" dirty="0"/>
          </a:p>
          <a:p>
            <a:pPr marL="0" indent="0">
              <a:buNone/>
            </a:pPr>
            <a:endParaRPr lang="en-US" altLang="ja-JP" dirty="0"/>
          </a:p>
          <a:p>
            <a:pPr marL="0" indent="0">
              <a:buNone/>
            </a:pPr>
            <a:r>
              <a:rPr kumimoji="1" lang="ja-JP" altLang="en-US"/>
              <a:t>複数の交差点の組み合わせ</a:t>
            </a:r>
            <a:endParaRPr kumimoji="1" lang="en-US" altLang="ja-JP" dirty="0"/>
          </a:p>
          <a:p>
            <a:pPr marL="0" indent="0">
              <a:buNone/>
            </a:pPr>
            <a:endParaRPr lang="en-US" altLang="ja-JP" dirty="0"/>
          </a:p>
          <a:p>
            <a:pPr marL="0" indent="0">
              <a:buNone/>
            </a:pPr>
            <a:r>
              <a:rPr kumimoji="1" lang="ja-JP" altLang="en-US"/>
              <a:t>左折右折時の時間の計測</a:t>
            </a:r>
            <a:endParaRPr kumimoji="1" lang="en-US" altLang="ja-JP" dirty="0"/>
          </a:p>
          <a:p>
            <a:pPr marL="0" indent="0">
              <a:buNone/>
            </a:pPr>
            <a:r>
              <a:rPr lang="ja-JP" altLang="en-US"/>
              <a:t>交差点のモデル化はできたよ</a:t>
            </a:r>
            <a:endParaRPr kumimoji="1" lang="ja-JP" altLang="en-US"/>
          </a:p>
        </p:txBody>
      </p:sp>
      <p:sp>
        <p:nvSpPr>
          <p:cNvPr id="4" name="スライド番号プレースホルダー 3">
            <a:extLst>
              <a:ext uri="{FF2B5EF4-FFF2-40B4-BE49-F238E27FC236}">
                <a16:creationId xmlns:a16="http://schemas.microsoft.com/office/drawing/2014/main" id="{C8E1E69E-3EF1-D343-ABEE-D4840043895E}"/>
              </a:ext>
            </a:extLst>
          </p:cNvPr>
          <p:cNvSpPr>
            <a:spLocks noGrp="1"/>
          </p:cNvSpPr>
          <p:nvPr>
            <p:ph type="sldNum" sz="quarter" idx="12"/>
          </p:nvPr>
        </p:nvSpPr>
        <p:spPr/>
        <p:txBody>
          <a:bodyPr/>
          <a:lstStyle/>
          <a:p>
            <a:fld id="{42DC6A56-C26E-6B4A-8986-AC583EADCE93}" type="slidenum">
              <a:rPr lang="ja-JP" altLang="en-US" smtClean="0"/>
              <a:pPr/>
              <a:t>20</a:t>
            </a:fld>
            <a:endParaRPr lang="ja-JP" altLang="en-US"/>
          </a:p>
        </p:txBody>
      </p:sp>
      <p:sp>
        <p:nvSpPr>
          <p:cNvPr id="5" name="日付プレースホルダー 4">
            <a:extLst>
              <a:ext uri="{FF2B5EF4-FFF2-40B4-BE49-F238E27FC236}">
                <a16:creationId xmlns:a16="http://schemas.microsoft.com/office/drawing/2014/main" id="{60E34F38-CD61-6B4F-9697-97D1457EE3D9}"/>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F8F8BE51-DC2C-1E48-A62A-FDEBAA15F3F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6109932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BB8379-A784-5946-99FF-5A6B1D9ED651}"/>
              </a:ext>
            </a:extLst>
          </p:cNvPr>
          <p:cNvSpPr>
            <a:spLocks noGrp="1"/>
          </p:cNvSpPr>
          <p:nvPr>
            <p:ph type="title"/>
          </p:nvPr>
        </p:nvSpPr>
        <p:spPr/>
        <p:txBody>
          <a:bodyPr/>
          <a:lstStyle/>
          <a:p>
            <a:r>
              <a:rPr kumimoji="1" lang="ja-JP" altLang="en-US"/>
              <a:t>目的</a:t>
            </a:r>
          </a:p>
        </p:txBody>
      </p:sp>
      <p:pic>
        <p:nvPicPr>
          <p:cNvPr id="4" name="コンテンツ プレースホルダー 4">
            <a:extLst>
              <a:ext uri="{FF2B5EF4-FFF2-40B4-BE49-F238E27FC236}">
                <a16:creationId xmlns:a16="http://schemas.microsoft.com/office/drawing/2014/main" id="{5782C3FD-48E2-1C41-A541-707C1F483889}"/>
              </a:ext>
            </a:extLst>
          </p:cNvPr>
          <p:cNvPicPr>
            <a:picLocks noChangeAspect="1"/>
          </p:cNvPicPr>
          <p:nvPr/>
        </p:nvPicPr>
        <p:blipFill>
          <a:blip r:embed="rId3"/>
          <a:stretch>
            <a:fillRect/>
          </a:stretch>
        </p:blipFill>
        <p:spPr>
          <a:xfrm>
            <a:off x="2122137" y="3517309"/>
            <a:ext cx="4899725" cy="2440154"/>
          </a:xfrm>
          <a:prstGeom prst="rect">
            <a:avLst/>
          </a:prstGeom>
        </p:spPr>
      </p:pic>
      <p:sp>
        <p:nvSpPr>
          <p:cNvPr id="5" name="テキスト ボックス 4">
            <a:extLst>
              <a:ext uri="{FF2B5EF4-FFF2-40B4-BE49-F238E27FC236}">
                <a16:creationId xmlns:a16="http://schemas.microsoft.com/office/drawing/2014/main" id="{5A15E2AE-619E-DA45-904A-6DB872DDAA6C}"/>
              </a:ext>
            </a:extLst>
          </p:cNvPr>
          <p:cNvSpPr txBox="1"/>
          <p:nvPr/>
        </p:nvSpPr>
        <p:spPr>
          <a:xfrm>
            <a:off x="191588" y="6357257"/>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
        <p:nvSpPr>
          <p:cNvPr id="7" name="テキスト ボックス 6">
            <a:extLst>
              <a:ext uri="{FF2B5EF4-FFF2-40B4-BE49-F238E27FC236}">
                <a16:creationId xmlns:a16="http://schemas.microsoft.com/office/drawing/2014/main" id="{8F94386E-A1CA-2246-9B90-1CC2BFA1CD10}"/>
              </a:ext>
            </a:extLst>
          </p:cNvPr>
          <p:cNvSpPr txBox="1"/>
          <p:nvPr/>
        </p:nvSpPr>
        <p:spPr>
          <a:xfrm>
            <a:off x="628650" y="1549667"/>
            <a:ext cx="7886700" cy="115416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ja-JP" altLang="en-US" sz="2400">
                <a:latin typeface="+mn-ea"/>
              </a:rPr>
              <a:t>自動運転車群制御アルゴリズムのモデル化</a:t>
            </a:r>
            <a:endParaRPr lang="en-US" altLang="ja-JP" sz="2400" dirty="0">
              <a:latin typeface="+mn-ea"/>
            </a:endParaRPr>
          </a:p>
          <a:p>
            <a:pPr marL="342900" indent="-342900">
              <a:lnSpc>
                <a:spcPct val="150000"/>
              </a:lnSpc>
              <a:buFont typeface="Arial" panose="020B0604020202020204" pitchFamily="34" charset="0"/>
              <a:buChar char="•"/>
            </a:pPr>
            <a:r>
              <a:rPr lang="ja-JP" altLang="en-US" sz="2400">
                <a:latin typeface="+mn-ea"/>
              </a:rPr>
              <a:t>モデルの性質をモデル検査技術による検証手法の提案</a:t>
            </a:r>
          </a:p>
        </p:txBody>
      </p:sp>
      <p:sp>
        <p:nvSpPr>
          <p:cNvPr id="3" name="スライド番号プレースホルダー 2">
            <a:extLst>
              <a:ext uri="{FF2B5EF4-FFF2-40B4-BE49-F238E27FC236}">
                <a16:creationId xmlns:a16="http://schemas.microsoft.com/office/drawing/2014/main" id="{9E58DE45-35B5-5749-B055-E0A5D8733ED6}"/>
              </a:ext>
            </a:extLst>
          </p:cNvPr>
          <p:cNvSpPr>
            <a:spLocks noGrp="1"/>
          </p:cNvSpPr>
          <p:nvPr>
            <p:ph type="sldNum" sz="quarter" idx="12"/>
          </p:nvPr>
        </p:nvSpPr>
        <p:spPr/>
        <p:txBody>
          <a:bodyPr/>
          <a:lstStyle/>
          <a:p>
            <a:fld id="{42DC6A56-C26E-6B4A-8986-AC583EADCE93}" type="slidenum">
              <a:rPr lang="ja-JP" altLang="en-US" smtClean="0"/>
              <a:pPr/>
              <a:t>21</a:t>
            </a:fld>
            <a:endParaRPr lang="ja-JP" altLang="en-US"/>
          </a:p>
        </p:txBody>
      </p:sp>
      <p:sp>
        <p:nvSpPr>
          <p:cNvPr id="6" name="日付プレースホルダー 5">
            <a:extLst>
              <a:ext uri="{FF2B5EF4-FFF2-40B4-BE49-F238E27FC236}">
                <a16:creationId xmlns:a16="http://schemas.microsoft.com/office/drawing/2014/main" id="{1DA17403-B6C5-414D-AA32-6854FC587D75}"/>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DF303C10-82B4-7A4D-B33B-98F8A185596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5019657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6B903-3FB1-F348-A1E8-CECFD5CECD91}"/>
              </a:ext>
            </a:extLst>
          </p:cNvPr>
          <p:cNvSpPr>
            <a:spLocks noGrp="1"/>
          </p:cNvSpPr>
          <p:nvPr>
            <p:ph type="title"/>
          </p:nvPr>
        </p:nvSpPr>
        <p:spPr/>
        <p:txBody>
          <a:bodyPr/>
          <a:lstStyle/>
          <a:p>
            <a:r>
              <a:rPr kumimoji="1" lang="ja-JP" altLang="en-US"/>
              <a:t>シミュレーション</a:t>
            </a:r>
            <a:r>
              <a:rPr kumimoji="1" lang="en-US" altLang="ja-JP" dirty="0"/>
              <a:t>(2/2)</a:t>
            </a:r>
            <a:endParaRPr kumimoji="1" lang="ja-JP" altLang="en-US"/>
          </a:p>
        </p:txBody>
      </p:sp>
      <p:pic>
        <p:nvPicPr>
          <p:cNvPr id="4" name="コンテンツ プレースホルダー 4">
            <a:extLst>
              <a:ext uri="{FF2B5EF4-FFF2-40B4-BE49-F238E27FC236}">
                <a16:creationId xmlns:a16="http://schemas.microsoft.com/office/drawing/2014/main" id="{052C9E0A-AEF5-0C49-B197-2AC4886AB1EF}"/>
              </a:ext>
            </a:extLst>
          </p:cNvPr>
          <p:cNvPicPr>
            <a:picLocks noChangeAspect="1"/>
          </p:cNvPicPr>
          <p:nvPr/>
        </p:nvPicPr>
        <p:blipFill>
          <a:blip r:embed="rId3"/>
          <a:stretch>
            <a:fillRect/>
          </a:stretch>
        </p:blipFill>
        <p:spPr>
          <a:xfrm>
            <a:off x="4891588" y="4594997"/>
            <a:ext cx="4191226" cy="2175917"/>
          </a:xfrm>
          <a:prstGeom prst="rect">
            <a:avLst/>
          </a:prstGeom>
        </p:spPr>
      </p:pic>
      <p:pic>
        <p:nvPicPr>
          <p:cNvPr id="9" name="図 8">
            <a:extLst>
              <a:ext uri="{FF2B5EF4-FFF2-40B4-BE49-F238E27FC236}">
                <a16:creationId xmlns:a16="http://schemas.microsoft.com/office/drawing/2014/main" id="{D75367F3-24D4-F64A-90D3-40C5F89891E7}"/>
              </a:ext>
            </a:extLst>
          </p:cNvPr>
          <p:cNvPicPr>
            <a:picLocks noChangeAspect="1"/>
          </p:cNvPicPr>
          <p:nvPr/>
        </p:nvPicPr>
        <p:blipFill>
          <a:blip r:embed="rId4"/>
          <a:stretch>
            <a:fillRect/>
          </a:stretch>
        </p:blipFill>
        <p:spPr>
          <a:xfrm>
            <a:off x="5609032" y="1353291"/>
            <a:ext cx="3473782" cy="3179763"/>
          </a:xfrm>
          <a:prstGeom prst="rect">
            <a:avLst/>
          </a:prstGeom>
        </p:spPr>
      </p:pic>
      <p:sp>
        <p:nvSpPr>
          <p:cNvPr id="3" name="スライド番号プレースホルダー 2">
            <a:extLst>
              <a:ext uri="{FF2B5EF4-FFF2-40B4-BE49-F238E27FC236}">
                <a16:creationId xmlns:a16="http://schemas.microsoft.com/office/drawing/2014/main" id="{3CD138C1-674A-964B-8A46-C19BE7C0D0CC}"/>
              </a:ext>
            </a:extLst>
          </p:cNvPr>
          <p:cNvSpPr>
            <a:spLocks noGrp="1"/>
          </p:cNvSpPr>
          <p:nvPr>
            <p:ph type="sldNum" sz="quarter" idx="12"/>
          </p:nvPr>
        </p:nvSpPr>
        <p:spPr/>
        <p:txBody>
          <a:bodyPr/>
          <a:lstStyle/>
          <a:p>
            <a:fld id="{42DC6A56-C26E-6B4A-8986-AC583EADCE93}" type="slidenum">
              <a:rPr lang="ja-JP" altLang="en-US" smtClean="0"/>
              <a:pPr/>
              <a:t>22</a:t>
            </a:fld>
            <a:endParaRPr lang="ja-JP" altLang="en-US"/>
          </a:p>
        </p:txBody>
      </p:sp>
      <p:sp>
        <p:nvSpPr>
          <p:cNvPr id="5" name="日付プレースホルダー 4">
            <a:extLst>
              <a:ext uri="{FF2B5EF4-FFF2-40B4-BE49-F238E27FC236}">
                <a16:creationId xmlns:a16="http://schemas.microsoft.com/office/drawing/2014/main" id="{C8143D5F-9490-B349-937B-570810BFE666}"/>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0B1A6D9B-CC27-4C4D-9F56-264B655A359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999030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940435-6E27-2341-AD1C-953004473260}"/>
              </a:ext>
            </a:extLst>
          </p:cNvPr>
          <p:cNvSpPr>
            <a:spLocks noGrp="1"/>
          </p:cNvSpPr>
          <p:nvPr>
            <p:ph type="title"/>
          </p:nvPr>
        </p:nvSpPr>
        <p:spPr/>
        <p:txBody>
          <a:bodyPr/>
          <a:lstStyle/>
          <a:p>
            <a:r>
              <a:rPr kumimoji="1" lang="ja-JP" altLang="en-US"/>
              <a:t>モデル検査</a:t>
            </a:r>
          </a:p>
        </p:txBody>
      </p:sp>
      <p:pic>
        <p:nvPicPr>
          <p:cNvPr id="8" name="コンテンツ プレースホルダー 7">
            <a:extLst>
              <a:ext uri="{FF2B5EF4-FFF2-40B4-BE49-F238E27FC236}">
                <a16:creationId xmlns:a16="http://schemas.microsoft.com/office/drawing/2014/main" id="{8ED468DF-E5BB-9047-BDB0-991853A97D0E}"/>
              </a:ext>
            </a:extLst>
          </p:cNvPr>
          <p:cNvPicPr>
            <a:picLocks noGrp="1" noChangeAspect="1"/>
          </p:cNvPicPr>
          <p:nvPr>
            <p:ph idx="1"/>
          </p:nvPr>
        </p:nvPicPr>
        <p:blipFill>
          <a:blip r:embed="rId3"/>
          <a:stretch>
            <a:fillRect/>
          </a:stretch>
        </p:blipFill>
        <p:spPr>
          <a:xfrm>
            <a:off x="1154115" y="3257063"/>
            <a:ext cx="6496594" cy="2593585"/>
          </a:xfrm>
        </p:spPr>
      </p:pic>
      <p:sp>
        <p:nvSpPr>
          <p:cNvPr id="4" name="テキスト ボックス 3">
            <a:extLst>
              <a:ext uri="{FF2B5EF4-FFF2-40B4-BE49-F238E27FC236}">
                <a16:creationId xmlns:a16="http://schemas.microsoft.com/office/drawing/2014/main" id="{B1B8C242-ED9E-F045-9B66-ABECC650B9C3}"/>
              </a:ext>
            </a:extLst>
          </p:cNvPr>
          <p:cNvSpPr txBox="1"/>
          <p:nvPr/>
        </p:nvSpPr>
        <p:spPr>
          <a:xfrm>
            <a:off x="191589" y="6357257"/>
            <a:ext cx="5120640" cy="369332"/>
          </a:xfrm>
          <a:prstGeom prst="rect">
            <a:avLst/>
          </a:prstGeom>
          <a:noFill/>
        </p:spPr>
        <p:txBody>
          <a:bodyPr wrap="square" rtlCol="0">
            <a:spAutoFit/>
          </a:bodyPr>
          <a:lstStyle/>
          <a:p>
            <a:r>
              <a:rPr lang="en-US" altLang="ja-JP" dirty="0"/>
              <a:t>UPPAAL</a:t>
            </a:r>
            <a:r>
              <a:rPr lang="ja-JP" altLang="en-US"/>
              <a:t>による性能モデル検証などを基に作成</a:t>
            </a:r>
            <a:endParaRPr kumimoji="1" lang="ja-JP" altLang="en-US"/>
          </a:p>
        </p:txBody>
      </p:sp>
      <p:sp>
        <p:nvSpPr>
          <p:cNvPr id="3" name="テキスト ボックス 2">
            <a:extLst>
              <a:ext uri="{FF2B5EF4-FFF2-40B4-BE49-F238E27FC236}">
                <a16:creationId xmlns:a16="http://schemas.microsoft.com/office/drawing/2014/main" id="{B0CDCF76-A5C2-7E4F-9180-93885442A21F}"/>
              </a:ext>
            </a:extLst>
          </p:cNvPr>
          <p:cNvSpPr txBox="1"/>
          <p:nvPr/>
        </p:nvSpPr>
        <p:spPr>
          <a:xfrm>
            <a:off x="628650" y="1550126"/>
            <a:ext cx="7886700" cy="1200329"/>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モデル検査は，システム上で起こり得る状態を網羅的に調べることにより設計の誤りを発見する自動検証手法の一種である。</a:t>
            </a:r>
          </a:p>
        </p:txBody>
      </p:sp>
      <p:sp>
        <p:nvSpPr>
          <p:cNvPr id="5" name="スライド番号プレースホルダー 4">
            <a:extLst>
              <a:ext uri="{FF2B5EF4-FFF2-40B4-BE49-F238E27FC236}">
                <a16:creationId xmlns:a16="http://schemas.microsoft.com/office/drawing/2014/main" id="{67B37F11-1EF7-514B-8CB5-0E086D5A7C55}"/>
              </a:ext>
            </a:extLst>
          </p:cNvPr>
          <p:cNvSpPr>
            <a:spLocks noGrp="1"/>
          </p:cNvSpPr>
          <p:nvPr>
            <p:ph type="sldNum" sz="quarter" idx="12"/>
          </p:nvPr>
        </p:nvSpPr>
        <p:spPr/>
        <p:txBody>
          <a:bodyPr/>
          <a:lstStyle/>
          <a:p>
            <a:fld id="{42DC6A56-C26E-6B4A-8986-AC583EADCE93}" type="slidenum">
              <a:rPr lang="ja-JP" altLang="en-US" smtClean="0"/>
              <a:pPr/>
              <a:t>23</a:t>
            </a:fld>
            <a:endParaRPr lang="ja-JP" altLang="en-US"/>
          </a:p>
        </p:txBody>
      </p:sp>
      <p:sp>
        <p:nvSpPr>
          <p:cNvPr id="6" name="日付プレースホルダー 5">
            <a:extLst>
              <a:ext uri="{FF2B5EF4-FFF2-40B4-BE49-F238E27FC236}">
                <a16:creationId xmlns:a16="http://schemas.microsoft.com/office/drawing/2014/main" id="{1A3BF289-73D3-1E47-9FB7-7BCDFFACCC5E}"/>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16364B5C-959A-2349-9150-9FD577569B8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3806976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62480D-F8AA-7240-9920-1AE48955DA82}"/>
              </a:ext>
            </a:extLst>
          </p:cNvPr>
          <p:cNvSpPr>
            <a:spLocks noGrp="1"/>
          </p:cNvSpPr>
          <p:nvPr>
            <p:ph type="title"/>
          </p:nvPr>
        </p:nvSpPr>
        <p:spPr/>
        <p:txBody>
          <a:bodyPr/>
          <a:lstStyle/>
          <a:p>
            <a:r>
              <a:rPr kumimoji="1" lang="ja-JP" altLang="en-US"/>
              <a:t>モデル検査ツール</a:t>
            </a:r>
            <a:r>
              <a:rPr kumimoji="1" lang="en-US" altLang="ja-JP" dirty="0"/>
              <a:t>UPPAAL</a:t>
            </a:r>
            <a:endParaRPr kumimoji="1" lang="ja-JP" altLang="en-US"/>
          </a:p>
        </p:txBody>
      </p:sp>
      <p:sp>
        <p:nvSpPr>
          <p:cNvPr id="4" name="コンテンツ プレースホルダー 3">
            <a:extLst>
              <a:ext uri="{FF2B5EF4-FFF2-40B4-BE49-F238E27FC236}">
                <a16:creationId xmlns:a16="http://schemas.microsoft.com/office/drawing/2014/main" id="{0FFBC24B-3E35-5247-8909-39CB8A358A6A}"/>
              </a:ext>
            </a:extLst>
          </p:cNvPr>
          <p:cNvSpPr>
            <a:spLocks noGrp="1"/>
          </p:cNvSpPr>
          <p:nvPr>
            <p:ph idx="1"/>
          </p:nvPr>
        </p:nvSpPr>
        <p:spPr/>
        <p:txBody>
          <a:bodyPr/>
          <a:lstStyle/>
          <a:p>
            <a:r>
              <a:rPr lang="ja-JP" altLang="en-US"/>
              <a:t>時間制約問題を扱える</a:t>
            </a:r>
            <a:endParaRPr lang="en-US" altLang="ja-JP" dirty="0"/>
          </a:p>
          <a:p>
            <a:r>
              <a:rPr lang="ja-JP" altLang="en-US"/>
              <a:t>入力が</a:t>
            </a:r>
            <a:r>
              <a:rPr lang="en-US" altLang="ja-JP" dirty="0"/>
              <a:t>GUI</a:t>
            </a:r>
            <a:r>
              <a:rPr lang="ja-JP" altLang="en-US"/>
              <a:t>ベースのため，直感的に把握できる</a:t>
            </a:r>
            <a:endParaRPr lang="en-US" altLang="ja-JP" dirty="0"/>
          </a:p>
          <a:p>
            <a:r>
              <a:rPr lang="ja-JP" altLang="en-US"/>
              <a:t>検証と</a:t>
            </a:r>
            <a:r>
              <a:rPr lang="en-US" altLang="ja-JP" dirty="0"/>
              <a:t>GUI</a:t>
            </a:r>
            <a:r>
              <a:rPr lang="ja-JP" altLang="en-US"/>
              <a:t>による反例トレース</a:t>
            </a:r>
            <a:endParaRPr lang="en-US" altLang="ja-JP" dirty="0"/>
          </a:p>
          <a:p>
            <a:r>
              <a:rPr lang="ja-JP" altLang="en-US"/>
              <a:t>最短時間で違反状態に到達する反例の出力</a:t>
            </a:r>
            <a:endParaRPr lang="en-US" altLang="ja-JP" dirty="0"/>
          </a:p>
        </p:txBody>
      </p:sp>
      <p:sp>
        <p:nvSpPr>
          <p:cNvPr id="3" name="スライド番号プレースホルダー 2">
            <a:extLst>
              <a:ext uri="{FF2B5EF4-FFF2-40B4-BE49-F238E27FC236}">
                <a16:creationId xmlns:a16="http://schemas.microsoft.com/office/drawing/2014/main" id="{D2039F85-2F92-4144-83A2-91D3704B3488}"/>
              </a:ext>
            </a:extLst>
          </p:cNvPr>
          <p:cNvSpPr>
            <a:spLocks noGrp="1"/>
          </p:cNvSpPr>
          <p:nvPr>
            <p:ph type="sldNum" sz="quarter" idx="12"/>
          </p:nvPr>
        </p:nvSpPr>
        <p:spPr/>
        <p:txBody>
          <a:bodyPr/>
          <a:lstStyle/>
          <a:p>
            <a:fld id="{42DC6A56-C26E-6B4A-8986-AC583EADCE93}" type="slidenum">
              <a:rPr lang="ja-JP" altLang="en-US" smtClean="0"/>
              <a:pPr/>
              <a:t>24</a:t>
            </a:fld>
            <a:endParaRPr lang="ja-JP" altLang="en-US"/>
          </a:p>
        </p:txBody>
      </p:sp>
      <p:sp>
        <p:nvSpPr>
          <p:cNvPr id="5" name="日付プレースホルダー 4">
            <a:extLst>
              <a:ext uri="{FF2B5EF4-FFF2-40B4-BE49-F238E27FC236}">
                <a16:creationId xmlns:a16="http://schemas.microsoft.com/office/drawing/2014/main" id="{66448A3E-6E9C-844D-8B14-BCBFFB830D9E}"/>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52E27F58-73AE-B84F-A3F8-C7A810B2D4FC}"/>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611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ACDFA7-2884-3847-8CF6-34BD9BE06BF3}"/>
              </a:ext>
            </a:extLst>
          </p:cNvPr>
          <p:cNvSpPr>
            <a:spLocks noGrp="1"/>
          </p:cNvSpPr>
          <p:nvPr>
            <p:ph type="title"/>
          </p:nvPr>
        </p:nvSpPr>
        <p:spPr/>
        <p:txBody>
          <a:bodyPr/>
          <a:lstStyle/>
          <a:p>
            <a:r>
              <a:rPr lang="ja-JP" altLang="en-US"/>
              <a:t>研究背景</a:t>
            </a:r>
            <a:endParaRPr kumimoji="1" lang="ja-JP" altLang="en-US"/>
          </a:p>
        </p:txBody>
      </p:sp>
      <p:sp>
        <p:nvSpPr>
          <p:cNvPr id="3" name="コンテンツ プレースホルダー 2">
            <a:extLst>
              <a:ext uri="{FF2B5EF4-FFF2-40B4-BE49-F238E27FC236}">
                <a16:creationId xmlns:a16="http://schemas.microsoft.com/office/drawing/2014/main" id="{E58FAD65-8227-CC40-9726-8B174208BCB2}"/>
              </a:ext>
            </a:extLst>
          </p:cNvPr>
          <p:cNvSpPr>
            <a:spLocks noGrp="1"/>
          </p:cNvSpPr>
          <p:nvPr>
            <p:ph idx="1"/>
          </p:nvPr>
        </p:nvSpPr>
        <p:spPr>
          <a:xfrm>
            <a:off x="628650" y="1825625"/>
            <a:ext cx="7886700" cy="2313238"/>
          </a:xfrm>
        </p:spPr>
        <p:txBody>
          <a:bodyPr>
            <a:normAutofit/>
          </a:bodyPr>
          <a:lstStyle/>
          <a:p>
            <a:pPr>
              <a:lnSpc>
                <a:spcPct val="150000"/>
              </a:lnSpc>
            </a:pPr>
            <a:r>
              <a:rPr lang="ja-JP" altLang="en-US" sz="2400">
                <a:latin typeface="+mn-ea"/>
                <a:ea typeface="+mn-ea"/>
              </a:rPr>
              <a:t>自動運転車で構成された都市空間における多量の車両</a:t>
            </a:r>
          </a:p>
          <a:p>
            <a:pPr>
              <a:lnSpc>
                <a:spcPct val="150000"/>
              </a:lnSpc>
            </a:pPr>
            <a:r>
              <a:rPr lang="ja-JP" altLang="en-US" sz="2400">
                <a:latin typeface="+mn-ea"/>
                <a:ea typeface="+mn-ea"/>
              </a:rPr>
              <a:t>渋滞やデッドロックが発生する可能性がある</a:t>
            </a:r>
            <a:endParaRPr lang="en-US" altLang="ja-JP" sz="2400" dirty="0">
              <a:latin typeface="+mn-ea"/>
              <a:ea typeface="+mn-ea"/>
            </a:endParaRPr>
          </a:p>
          <a:p>
            <a:pPr>
              <a:lnSpc>
                <a:spcPct val="150000"/>
              </a:lnSpc>
            </a:pPr>
            <a:r>
              <a:rPr lang="ja-JP" altLang="en-US" sz="2400">
                <a:latin typeface="+mn-ea"/>
                <a:ea typeface="+mn-ea"/>
              </a:rPr>
              <a:t>効率的な自動運転車群アルゴリズムの必要性</a:t>
            </a:r>
          </a:p>
          <a:p>
            <a:pPr>
              <a:lnSpc>
                <a:spcPct val="150000"/>
              </a:lnSpc>
            </a:pPr>
            <a:endParaRPr kumimoji="1"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A32B468-D93F-3543-86D9-47737EA0F504}"/>
              </a:ext>
            </a:extLst>
          </p:cNvPr>
          <p:cNvSpPr>
            <a:spLocks noGrp="1"/>
          </p:cNvSpPr>
          <p:nvPr>
            <p:ph type="sldNum" sz="quarter" idx="12"/>
          </p:nvPr>
        </p:nvSpPr>
        <p:spPr/>
        <p:txBody>
          <a:bodyPr/>
          <a:lstStyle/>
          <a:p>
            <a:fld id="{42DC6A56-C26E-6B4A-8986-AC583EADCE93}" type="slidenum">
              <a:rPr lang="ja-JP" altLang="en-US" smtClean="0"/>
              <a:pPr/>
              <a:t>3</a:t>
            </a:fld>
            <a:endParaRPr lang="ja-JP" altLang="en-US"/>
          </a:p>
        </p:txBody>
      </p:sp>
      <p:sp>
        <p:nvSpPr>
          <p:cNvPr id="5" name="日付プレースホルダー 4">
            <a:extLst>
              <a:ext uri="{FF2B5EF4-FFF2-40B4-BE49-F238E27FC236}">
                <a16:creationId xmlns:a16="http://schemas.microsoft.com/office/drawing/2014/main" id="{F9731D05-7035-6240-811B-1DA1B833376F}"/>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93620AB8-60FD-1446-BAFF-12F4715AF3EA}"/>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536334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1EE51-7F3D-4E42-86A1-BFE48AA9300F}"/>
              </a:ext>
            </a:extLst>
          </p:cNvPr>
          <p:cNvSpPr>
            <a:spLocks noGrp="1"/>
          </p:cNvSpPr>
          <p:nvPr>
            <p:ph type="title"/>
          </p:nvPr>
        </p:nvSpPr>
        <p:spPr/>
        <p:txBody>
          <a:bodyPr/>
          <a:lstStyle/>
          <a:p>
            <a:r>
              <a:rPr kumimoji="1" lang="ja-JP" altLang="en-US"/>
              <a:t>目的</a:t>
            </a:r>
          </a:p>
        </p:txBody>
      </p:sp>
      <p:sp>
        <p:nvSpPr>
          <p:cNvPr id="3" name="コンテンツ プレースホルダー 2">
            <a:extLst>
              <a:ext uri="{FF2B5EF4-FFF2-40B4-BE49-F238E27FC236}">
                <a16:creationId xmlns:a16="http://schemas.microsoft.com/office/drawing/2014/main" id="{01ECBD1F-B7DE-844B-90E7-1969A6BF9D4D}"/>
              </a:ext>
            </a:extLst>
          </p:cNvPr>
          <p:cNvSpPr>
            <a:spLocks noGrp="1"/>
          </p:cNvSpPr>
          <p:nvPr>
            <p:ph idx="1"/>
          </p:nvPr>
        </p:nvSpPr>
        <p:spPr>
          <a:xfrm>
            <a:off x="628649" y="1490346"/>
            <a:ext cx="7886700" cy="2700654"/>
          </a:xfrm>
        </p:spPr>
        <p:txBody>
          <a:bodyPr>
            <a:normAutofit/>
          </a:bodyPr>
          <a:lstStyle/>
          <a:p>
            <a:pPr>
              <a:lnSpc>
                <a:spcPct val="150000"/>
              </a:lnSpc>
            </a:pPr>
            <a:r>
              <a:rPr lang="ja-JP" altLang="en-US" sz="2400"/>
              <a:t>自動運転車群制御アルゴリズムのモデル化</a:t>
            </a:r>
            <a:endParaRPr lang="en-US" altLang="ja-JP" sz="2400" dirty="0"/>
          </a:p>
          <a:p>
            <a:pPr>
              <a:lnSpc>
                <a:spcPct val="150000"/>
              </a:lnSpc>
            </a:pPr>
            <a:r>
              <a:rPr lang="ja-JP" altLang="en-US" sz="2400"/>
              <a:t>群制御アルゴリズムが衝突回避や時間制約などの性質を満たすか形式的に記述し，モデル検査を用いた検証</a:t>
            </a:r>
          </a:p>
        </p:txBody>
      </p:sp>
      <p:sp>
        <p:nvSpPr>
          <p:cNvPr id="4" name="スライド番号プレースホルダー 3">
            <a:extLst>
              <a:ext uri="{FF2B5EF4-FFF2-40B4-BE49-F238E27FC236}">
                <a16:creationId xmlns:a16="http://schemas.microsoft.com/office/drawing/2014/main" id="{4F7AE1C8-4FF6-C74E-BEC2-994E4E89C1DA}"/>
              </a:ext>
            </a:extLst>
          </p:cNvPr>
          <p:cNvSpPr>
            <a:spLocks noGrp="1"/>
          </p:cNvSpPr>
          <p:nvPr>
            <p:ph type="sldNum" sz="quarter" idx="12"/>
          </p:nvPr>
        </p:nvSpPr>
        <p:spPr/>
        <p:txBody>
          <a:bodyPr/>
          <a:lstStyle/>
          <a:p>
            <a:fld id="{42DC6A56-C26E-6B4A-8986-AC583EADCE93}" type="slidenum">
              <a:rPr lang="ja-JP" altLang="en-US" smtClean="0"/>
              <a:pPr/>
              <a:t>4</a:t>
            </a:fld>
            <a:endParaRPr lang="ja-JP" altLang="en-US"/>
          </a:p>
        </p:txBody>
      </p:sp>
      <p:sp>
        <p:nvSpPr>
          <p:cNvPr id="7" name="日付プレースホルダー 6">
            <a:extLst>
              <a:ext uri="{FF2B5EF4-FFF2-40B4-BE49-F238E27FC236}">
                <a16:creationId xmlns:a16="http://schemas.microsoft.com/office/drawing/2014/main" id="{6F72781D-E816-DB45-99E7-98BF97D06AE9}"/>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19535DEB-6402-EA40-B38C-D14C82474EBD}"/>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410769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00EC83-15CE-D041-99ED-5F9F937BEC3C}"/>
              </a:ext>
            </a:extLst>
          </p:cNvPr>
          <p:cNvSpPr>
            <a:spLocks noGrp="1"/>
          </p:cNvSpPr>
          <p:nvPr>
            <p:ph type="title"/>
          </p:nvPr>
        </p:nvSpPr>
        <p:spPr/>
        <p:txBody>
          <a:bodyPr/>
          <a:lstStyle/>
          <a:p>
            <a:r>
              <a:rPr kumimoji="1" lang="ja-JP" altLang="en-US"/>
              <a:t>モデル検査</a:t>
            </a:r>
          </a:p>
        </p:txBody>
      </p:sp>
      <p:sp>
        <p:nvSpPr>
          <p:cNvPr id="3" name="コンテンツ プレースホルダー 2">
            <a:extLst>
              <a:ext uri="{FF2B5EF4-FFF2-40B4-BE49-F238E27FC236}">
                <a16:creationId xmlns:a16="http://schemas.microsoft.com/office/drawing/2014/main" id="{48351ED5-7869-B643-8AA9-5C599ECEE041}"/>
              </a:ext>
            </a:extLst>
          </p:cNvPr>
          <p:cNvSpPr>
            <a:spLocks noGrp="1"/>
          </p:cNvSpPr>
          <p:nvPr>
            <p:ph idx="1"/>
          </p:nvPr>
        </p:nvSpPr>
        <p:spPr>
          <a:xfrm>
            <a:off x="628650" y="1825625"/>
            <a:ext cx="7886700" cy="1090295"/>
          </a:xfrm>
        </p:spPr>
        <p:txBody>
          <a:bodyPr>
            <a:normAutofit/>
          </a:bodyPr>
          <a:lstStyle/>
          <a:p>
            <a:pPr>
              <a:lnSpc>
                <a:spcPct val="110000"/>
              </a:lnSpc>
            </a:pPr>
            <a:r>
              <a:rPr lang="ja-JP" altLang="en-US" sz="2400">
                <a:latin typeface="+mn-ea"/>
                <a:ea typeface="+mn-ea"/>
              </a:rPr>
              <a:t>システム上で起こり得る状態を網羅的に調べ</a:t>
            </a:r>
            <a:endParaRPr lang="en-US" altLang="ja-JP" sz="2400" dirty="0">
              <a:latin typeface="+mn-ea"/>
              <a:ea typeface="+mn-ea"/>
            </a:endParaRPr>
          </a:p>
          <a:p>
            <a:pPr marL="0" indent="0">
              <a:lnSpc>
                <a:spcPct val="110000"/>
              </a:lnSpc>
              <a:buNone/>
            </a:pPr>
            <a:r>
              <a:rPr lang="en-US" altLang="ja-JP" sz="2400" dirty="0">
                <a:latin typeface="+mn-ea"/>
                <a:ea typeface="+mn-ea"/>
              </a:rPr>
              <a:t>  </a:t>
            </a:r>
            <a:r>
              <a:rPr lang="ja-JP" altLang="en-US" sz="2400">
                <a:latin typeface="+mn-ea"/>
                <a:ea typeface="+mn-ea"/>
              </a:rPr>
              <a:t>設計の誤りを発見する自動検証手法の一種</a:t>
            </a:r>
            <a:endParaRPr lang="en-US" altLang="ja-JP" sz="2400" dirty="0">
              <a:latin typeface="+mn-ea"/>
              <a:ea typeface="+mn-ea"/>
            </a:endParaRPr>
          </a:p>
        </p:txBody>
      </p:sp>
      <p:sp>
        <p:nvSpPr>
          <p:cNvPr id="4" name="スライド番号プレースホルダー 3">
            <a:extLst>
              <a:ext uri="{FF2B5EF4-FFF2-40B4-BE49-F238E27FC236}">
                <a16:creationId xmlns:a16="http://schemas.microsoft.com/office/drawing/2014/main" id="{3527EB53-2573-834D-BF0E-E82DA7CABFA1}"/>
              </a:ext>
            </a:extLst>
          </p:cNvPr>
          <p:cNvSpPr>
            <a:spLocks noGrp="1"/>
          </p:cNvSpPr>
          <p:nvPr>
            <p:ph type="sldNum" sz="quarter" idx="12"/>
          </p:nvPr>
        </p:nvSpPr>
        <p:spPr/>
        <p:txBody>
          <a:bodyPr/>
          <a:lstStyle/>
          <a:p>
            <a:fld id="{42DC6A56-C26E-6B4A-8986-AC583EADCE93}" type="slidenum">
              <a:rPr lang="ja-JP" altLang="en-US" smtClean="0"/>
              <a:pPr/>
              <a:t>5</a:t>
            </a:fld>
            <a:endParaRPr lang="ja-JP" altLang="en-US"/>
          </a:p>
        </p:txBody>
      </p:sp>
      <p:sp>
        <p:nvSpPr>
          <p:cNvPr id="5" name="日付プレースホルダー 4">
            <a:extLst>
              <a:ext uri="{FF2B5EF4-FFF2-40B4-BE49-F238E27FC236}">
                <a16:creationId xmlns:a16="http://schemas.microsoft.com/office/drawing/2014/main" id="{01883CC1-F348-A046-BC84-C596DB8330C4}"/>
              </a:ext>
            </a:extLst>
          </p:cNvPr>
          <p:cNvSpPr>
            <a:spLocks noGrp="1"/>
          </p:cNvSpPr>
          <p:nvPr>
            <p:ph type="dt" sz="half" idx="10"/>
          </p:nvPr>
        </p:nvSpPr>
        <p:spPr/>
        <p:txBody>
          <a:bodyPr/>
          <a:lstStyle/>
          <a:p>
            <a:r>
              <a:rPr lang="en-US" altLang="ja-JP"/>
              <a:t>2019/12/6</a:t>
            </a:r>
            <a:endParaRPr lang="ja-JP" altLang="en-US"/>
          </a:p>
        </p:txBody>
      </p:sp>
      <p:sp>
        <p:nvSpPr>
          <p:cNvPr id="6" name="フッター プレースホルダー 5">
            <a:extLst>
              <a:ext uri="{FF2B5EF4-FFF2-40B4-BE49-F238E27FC236}">
                <a16:creationId xmlns:a16="http://schemas.microsoft.com/office/drawing/2014/main" id="{D339688C-EA8F-2745-965A-B2F70023C5F7}"/>
              </a:ext>
            </a:extLst>
          </p:cNvPr>
          <p:cNvSpPr>
            <a:spLocks noGrp="1"/>
          </p:cNvSpPr>
          <p:nvPr>
            <p:ph type="ftr" sz="quarter" idx="11"/>
          </p:nvPr>
        </p:nvSpPr>
        <p:spPr/>
        <p:txBody>
          <a:bodyPr/>
          <a:lstStyle/>
          <a:p>
            <a:r>
              <a:rPr lang="ja-JP" altLang="en-US"/>
              <a:t>博士前期課程中間発表</a:t>
            </a:r>
          </a:p>
        </p:txBody>
      </p:sp>
      <p:pic>
        <p:nvPicPr>
          <p:cNvPr id="7" name="コンテンツ プレースホルダー 4">
            <a:extLst>
              <a:ext uri="{FF2B5EF4-FFF2-40B4-BE49-F238E27FC236}">
                <a16:creationId xmlns:a16="http://schemas.microsoft.com/office/drawing/2014/main" id="{C9ED13C2-C0D3-F44D-9B25-C66405034C8F}"/>
              </a:ext>
            </a:extLst>
          </p:cNvPr>
          <p:cNvPicPr>
            <a:picLocks noChangeAspect="1"/>
          </p:cNvPicPr>
          <p:nvPr/>
        </p:nvPicPr>
        <p:blipFill>
          <a:blip r:embed="rId3"/>
          <a:stretch>
            <a:fillRect/>
          </a:stretch>
        </p:blipFill>
        <p:spPr>
          <a:xfrm>
            <a:off x="2152617" y="3169128"/>
            <a:ext cx="4899725" cy="2440154"/>
          </a:xfrm>
          <a:prstGeom prst="rect">
            <a:avLst/>
          </a:prstGeom>
        </p:spPr>
      </p:pic>
      <p:sp>
        <p:nvSpPr>
          <p:cNvPr id="8" name="テキスト ボックス 7">
            <a:extLst>
              <a:ext uri="{FF2B5EF4-FFF2-40B4-BE49-F238E27FC236}">
                <a16:creationId xmlns:a16="http://schemas.microsoft.com/office/drawing/2014/main" id="{FD711829-F8B0-654D-93D6-B0C60C0B64F7}"/>
              </a:ext>
            </a:extLst>
          </p:cNvPr>
          <p:cNvSpPr txBox="1"/>
          <p:nvPr/>
        </p:nvSpPr>
        <p:spPr>
          <a:xfrm>
            <a:off x="132657" y="5733810"/>
            <a:ext cx="6392091" cy="369332"/>
          </a:xfrm>
          <a:prstGeom prst="rect">
            <a:avLst/>
          </a:prstGeom>
          <a:noFill/>
        </p:spPr>
        <p:txBody>
          <a:bodyPr wrap="square" rtlCol="0">
            <a:spAutoFit/>
          </a:bodyPr>
          <a:lstStyle/>
          <a:p>
            <a:r>
              <a:rPr lang="ja-JP" altLang="en-US"/>
              <a:t>出典：</a:t>
            </a:r>
            <a:r>
              <a:rPr lang="en-US" altLang="ja-JP" dirty="0"/>
              <a:t>UPPAAL</a:t>
            </a:r>
            <a:r>
              <a:rPr lang="ja-JP" altLang="en-US"/>
              <a:t>による性能モデル検証，近代科学社</a:t>
            </a:r>
            <a:endParaRPr kumimoji="1" lang="ja-JP" altLang="en-US"/>
          </a:p>
        </p:txBody>
      </p:sp>
    </p:spTree>
    <p:extLst>
      <p:ext uri="{BB962C8B-B14F-4D97-AF65-F5344CB8AC3E}">
        <p14:creationId xmlns:p14="http://schemas.microsoft.com/office/powerpoint/2010/main" val="4126297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118BAE-42B0-2343-9489-EFC424743ACB}"/>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AB628266-6F0D-7342-8CD3-88EDFCBD1E02}"/>
              </a:ext>
            </a:extLst>
          </p:cNvPr>
          <p:cNvSpPr>
            <a:spLocks noGrp="1"/>
          </p:cNvSpPr>
          <p:nvPr>
            <p:ph idx="1"/>
          </p:nvPr>
        </p:nvSpPr>
        <p:spPr/>
        <p:txBody>
          <a:bodyPr/>
          <a:lstStyle/>
          <a:p>
            <a:pPr>
              <a:lnSpc>
                <a:spcPct val="150000"/>
              </a:lnSpc>
            </a:pPr>
            <a:r>
              <a:rPr lang="ja-JP" altLang="en-US" sz="2400">
                <a:latin typeface="+mn-ea"/>
              </a:rPr>
              <a:t>モデル検査ツール</a:t>
            </a:r>
            <a:r>
              <a:rPr lang="en" altLang="ja-JP" sz="2400" dirty="0">
                <a:latin typeface="+mn-ea"/>
              </a:rPr>
              <a:t>UPPAAL</a:t>
            </a:r>
            <a:endParaRPr lang="en-US" altLang="ja-JP" sz="2400" dirty="0">
              <a:latin typeface="+mn-ea"/>
            </a:endParaRPr>
          </a:p>
          <a:p>
            <a:pPr lvl="1">
              <a:lnSpc>
                <a:spcPct val="150000"/>
              </a:lnSpc>
            </a:pPr>
            <a:r>
              <a:rPr lang="ja-JP" altLang="en-US" sz="2000">
                <a:latin typeface="+mn-ea"/>
              </a:rPr>
              <a:t>時間制約問題を扱える</a:t>
            </a:r>
          </a:p>
          <a:p>
            <a:pPr lvl="1">
              <a:lnSpc>
                <a:spcPct val="150000"/>
              </a:lnSpc>
            </a:pPr>
            <a:r>
              <a:rPr lang="ja-JP" altLang="en-US" sz="2000">
                <a:latin typeface="+mn-ea"/>
              </a:rPr>
              <a:t>入力が</a:t>
            </a:r>
            <a:r>
              <a:rPr lang="en" altLang="ja-JP" sz="2000" dirty="0">
                <a:latin typeface="+mn-ea"/>
              </a:rPr>
              <a:t>GUI</a:t>
            </a:r>
            <a:r>
              <a:rPr lang="ja-JP" altLang="en-US" sz="2000">
                <a:latin typeface="+mn-ea"/>
              </a:rPr>
              <a:t>ベースのため，直感的に把握できる</a:t>
            </a:r>
          </a:p>
          <a:p>
            <a:pPr lvl="1">
              <a:lnSpc>
                <a:spcPct val="150000"/>
              </a:lnSpc>
            </a:pPr>
            <a:r>
              <a:rPr lang="ja-JP" altLang="en-US" sz="2000">
                <a:latin typeface="+mn-ea"/>
              </a:rPr>
              <a:t>検証と</a:t>
            </a:r>
            <a:r>
              <a:rPr lang="en" altLang="ja-JP" sz="2000" dirty="0">
                <a:latin typeface="+mn-ea"/>
              </a:rPr>
              <a:t>GUI</a:t>
            </a:r>
            <a:r>
              <a:rPr lang="ja-JP" altLang="en-US" sz="2000">
                <a:latin typeface="+mn-ea"/>
              </a:rPr>
              <a:t>による反例トレース</a:t>
            </a:r>
          </a:p>
          <a:p>
            <a:pPr lvl="1">
              <a:lnSpc>
                <a:spcPct val="150000"/>
              </a:lnSpc>
            </a:pPr>
            <a:r>
              <a:rPr lang="ja-JP" altLang="en-US" sz="2000">
                <a:latin typeface="+mn-ea"/>
              </a:rPr>
              <a:t>最短時間で違反状態に到達する反例の出力</a:t>
            </a:r>
          </a:p>
          <a:p>
            <a:pPr lvl="1"/>
            <a:endParaRPr lang="ja-JP" altLang="en-US" sz="1600">
              <a:latin typeface="+mn-ea"/>
            </a:endParaRPr>
          </a:p>
          <a:p>
            <a:endParaRPr kumimoji="1" lang="ja-JP" altLang="en-US"/>
          </a:p>
        </p:txBody>
      </p:sp>
      <p:sp>
        <p:nvSpPr>
          <p:cNvPr id="4" name="日付プレースホルダー 3">
            <a:extLst>
              <a:ext uri="{FF2B5EF4-FFF2-40B4-BE49-F238E27FC236}">
                <a16:creationId xmlns:a16="http://schemas.microsoft.com/office/drawing/2014/main" id="{8C672B83-8018-714C-838F-D1B76C06BB8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B6EAEA8C-CDA3-8848-AEF2-D161B05DDF92}"/>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DF8FCCD7-78BD-0947-BC27-EA4E7AEB2372}"/>
              </a:ext>
            </a:extLst>
          </p:cNvPr>
          <p:cNvSpPr>
            <a:spLocks noGrp="1"/>
          </p:cNvSpPr>
          <p:nvPr>
            <p:ph type="sldNum" sz="quarter" idx="12"/>
          </p:nvPr>
        </p:nvSpPr>
        <p:spPr/>
        <p:txBody>
          <a:bodyPr/>
          <a:lstStyle/>
          <a:p>
            <a:fld id="{42DC6A56-C26E-6B4A-8986-AC583EADCE93}" type="slidenum">
              <a:rPr lang="ja-JP" altLang="en-US" smtClean="0"/>
              <a:pPr/>
              <a:t>6</a:t>
            </a:fld>
            <a:endParaRPr lang="ja-JP" altLang="en-US"/>
          </a:p>
        </p:txBody>
      </p:sp>
    </p:spTree>
    <p:extLst>
      <p:ext uri="{BB962C8B-B14F-4D97-AF65-F5344CB8AC3E}">
        <p14:creationId xmlns:p14="http://schemas.microsoft.com/office/powerpoint/2010/main" val="4023645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913314-FA37-B842-8E86-B74893BC613D}"/>
              </a:ext>
            </a:extLst>
          </p:cNvPr>
          <p:cNvSpPr>
            <a:spLocks noGrp="1"/>
          </p:cNvSpPr>
          <p:nvPr>
            <p:ph type="title"/>
          </p:nvPr>
        </p:nvSpPr>
        <p:spPr/>
        <p:txBody>
          <a:bodyPr/>
          <a:lstStyle/>
          <a:p>
            <a:r>
              <a:rPr kumimoji="1" lang="ja-JP" altLang="en-US"/>
              <a:t>交差点通過車両モデル</a:t>
            </a:r>
          </a:p>
        </p:txBody>
      </p:sp>
      <p:sp>
        <p:nvSpPr>
          <p:cNvPr id="3" name="コンテンツ プレースホルダー 2">
            <a:extLst>
              <a:ext uri="{FF2B5EF4-FFF2-40B4-BE49-F238E27FC236}">
                <a16:creationId xmlns:a16="http://schemas.microsoft.com/office/drawing/2014/main" id="{D6C82DED-0BF6-044E-B05F-BB1B473EA37A}"/>
              </a:ext>
            </a:extLst>
          </p:cNvPr>
          <p:cNvSpPr>
            <a:spLocks noGrp="1"/>
          </p:cNvSpPr>
          <p:nvPr>
            <p:ph idx="1"/>
          </p:nvPr>
        </p:nvSpPr>
        <p:spPr>
          <a:xfrm>
            <a:off x="628650" y="1524001"/>
            <a:ext cx="7886700" cy="1859280"/>
          </a:xfrm>
        </p:spPr>
        <p:txBody>
          <a:bodyPr>
            <a:normAutofit/>
          </a:bodyPr>
          <a:lstStyle/>
          <a:p>
            <a:r>
              <a:rPr kumimoji="1" lang="ja-JP" altLang="en-US" sz="2400"/>
              <a:t>信号がなく，片側</a:t>
            </a:r>
            <a:r>
              <a:rPr kumimoji="1" lang="en-US" altLang="ja-JP" sz="2400" dirty="0"/>
              <a:t>1</a:t>
            </a:r>
            <a:r>
              <a:rPr kumimoji="1" lang="ja-JP" altLang="en-US" sz="2400"/>
              <a:t>車線で右折レーンのない交差点</a:t>
            </a:r>
            <a:endParaRPr kumimoji="1" lang="en-US" altLang="ja-JP" sz="2400" dirty="0"/>
          </a:p>
          <a:p>
            <a:r>
              <a:rPr kumimoji="1" lang="ja-JP" altLang="en-US" sz="2400"/>
              <a:t>車両は交差点に対して進入する向きと，進行方向を保持する</a:t>
            </a:r>
            <a:endParaRPr kumimoji="1" lang="en-US" altLang="ja-JP" sz="2400" dirty="0"/>
          </a:p>
        </p:txBody>
      </p:sp>
      <p:sp>
        <p:nvSpPr>
          <p:cNvPr id="4" name="日付プレースホルダー 3">
            <a:extLst>
              <a:ext uri="{FF2B5EF4-FFF2-40B4-BE49-F238E27FC236}">
                <a16:creationId xmlns:a16="http://schemas.microsoft.com/office/drawing/2014/main" id="{1B86F1DF-73CA-BA46-B337-530D36454DC3}"/>
              </a:ext>
            </a:extLst>
          </p:cNvPr>
          <p:cNvSpPr>
            <a:spLocks noGrp="1"/>
          </p:cNvSpPr>
          <p:nvPr>
            <p:ph type="dt" sz="half" idx="10"/>
          </p:nvPr>
        </p:nvSpPr>
        <p:spPr/>
        <p:txBody>
          <a:bodyPr/>
          <a:lstStyle/>
          <a:p>
            <a:r>
              <a:rPr lang="en-US" altLang="ja-JP"/>
              <a:t>2019/12/6</a:t>
            </a:r>
            <a:endParaRPr lang="ja-JP" altLang="en-US"/>
          </a:p>
        </p:txBody>
      </p:sp>
      <p:sp>
        <p:nvSpPr>
          <p:cNvPr id="5" name="フッター プレースホルダー 4">
            <a:extLst>
              <a:ext uri="{FF2B5EF4-FFF2-40B4-BE49-F238E27FC236}">
                <a16:creationId xmlns:a16="http://schemas.microsoft.com/office/drawing/2014/main" id="{A981492B-753F-D34E-BE19-CABACD45A30F}"/>
              </a:ext>
            </a:extLst>
          </p:cNvPr>
          <p:cNvSpPr>
            <a:spLocks noGrp="1"/>
          </p:cNvSpPr>
          <p:nvPr>
            <p:ph type="ftr" sz="quarter" idx="11"/>
          </p:nvPr>
        </p:nvSpPr>
        <p:spPr/>
        <p:txBody>
          <a:bodyPr/>
          <a:lstStyle/>
          <a:p>
            <a:r>
              <a:rPr lang="ja-JP" altLang="en-US"/>
              <a:t>博士前期課程中間発表</a:t>
            </a:r>
          </a:p>
        </p:txBody>
      </p:sp>
      <p:sp>
        <p:nvSpPr>
          <p:cNvPr id="6" name="スライド番号プレースホルダー 5">
            <a:extLst>
              <a:ext uri="{FF2B5EF4-FFF2-40B4-BE49-F238E27FC236}">
                <a16:creationId xmlns:a16="http://schemas.microsoft.com/office/drawing/2014/main" id="{FAF64E70-0465-004E-A5E0-EC0959C0A511}"/>
              </a:ext>
            </a:extLst>
          </p:cNvPr>
          <p:cNvSpPr>
            <a:spLocks noGrp="1"/>
          </p:cNvSpPr>
          <p:nvPr>
            <p:ph type="sldNum" sz="quarter" idx="12"/>
          </p:nvPr>
        </p:nvSpPr>
        <p:spPr/>
        <p:txBody>
          <a:bodyPr/>
          <a:lstStyle/>
          <a:p>
            <a:fld id="{42DC6A56-C26E-6B4A-8986-AC583EADCE93}" type="slidenum">
              <a:rPr lang="ja-JP" altLang="en-US" smtClean="0"/>
              <a:pPr/>
              <a:t>7</a:t>
            </a:fld>
            <a:endParaRPr lang="ja-JP" altLang="en-US"/>
          </a:p>
        </p:txBody>
      </p:sp>
      <p:pic>
        <p:nvPicPr>
          <p:cNvPr id="9" name="図 8">
            <a:extLst>
              <a:ext uri="{FF2B5EF4-FFF2-40B4-BE49-F238E27FC236}">
                <a16:creationId xmlns:a16="http://schemas.microsoft.com/office/drawing/2014/main" id="{1E99AF7C-BBF3-D84A-9DB5-1B8BF1B2ECF0}"/>
              </a:ext>
            </a:extLst>
          </p:cNvPr>
          <p:cNvPicPr>
            <a:picLocks noChangeAspect="1"/>
          </p:cNvPicPr>
          <p:nvPr/>
        </p:nvPicPr>
        <p:blipFill rotWithShape="1">
          <a:blip r:embed="rId2"/>
          <a:srcRect l="17071" r="14555" b="5630"/>
          <a:stretch/>
        </p:blipFill>
        <p:spPr>
          <a:xfrm>
            <a:off x="1144385" y="2789125"/>
            <a:ext cx="3386975" cy="3506061"/>
          </a:xfrm>
          <a:prstGeom prst="rect">
            <a:avLst/>
          </a:prstGeom>
        </p:spPr>
      </p:pic>
    </p:spTree>
    <p:extLst>
      <p:ext uri="{BB962C8B-B14F-4D97-AF65-F5344CB8AC3E}">
        <p14:creationId xmlns:p14="http://schemas.microsoft.com/office/powerpoint/2010/main" val="41754342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373D1B-E129-2542-B68B-D1BD8B9E33B4}"/>
              </a:ext>
            </a:extLst>
          </p:cNvPr>
          <p:cNvSpPr>
            <a:spLocks noGrp="1"/>
          </p:cNvSpPr>
          <p:nvPr>
            <p:ph type="title"/>
          </p:nvPr>
        </p:nvSpPr>
        <p:spPr/>
        <p:txBody>
          <a:bodyPr>
            <a:normAutofit/>
          </a:bodyPr>
          <a:lstStyle/>
          <a:p>
            <a:r>
              <a:rPr kumimoji="1" lang="en-US" altLang="ja-JP" sz="4000" dirty="0"/>
              <a:t>UPPAAL</a:t>
            </a:r>
            <a:r>
              <a:rPr lang="ja-JP" altLang="en-US" sz="4000"/>
              <a:t>モデル（テンプレート）</a:t>
            </a:r>
            <a:endParaRPr kumimoji="1" lang="ja-JP" altLang="en-US" sz="4000"/>
          </a:p>
        </p:txBody>
      </p:sp>
      <p:pic>
        <p:nvPicPr>
          <p:cNvPr id="4" name="図 3">
            <a:extLst>
              <a:ext uri="{FF2B5EF4-FFF2-40B4-BE49-F238E27FC236}">
                <a16:creationId xmlns:a16="http://schemas.microsoft.com/office/drawing/2014/main" id="{A8756707-000C-D04D-811B-60335F1504A4}"/>
              </a:ext>
            </a:extLst>
          </p:cNvPr>
          <p:cNvPicPr>
            <a:picLocks noChangeAspect="1"/>
          </p:cNvPicPr>
          <p:nvPr/>
        </p:nvPicPr>
        <p:blipFill>
          <a:blip r:embed="rId3"/>
          <a:stretch>
            <a:fillRect/>
          </a:stretch>
        </p:blipFill>
        <p:spPr>
          <a:xfrm>
            <a:off x="291526" y="3104296"/>
            <a:ext cx="4142883" cy="3387551"/>
          </a:xfrm>
          <a:prstGeom prst="rect">
            <a:avLst/>
          </a:prstGeom>
        </p:spPr>
      </p:pic>
      <p:sp>
        <p:nvSpPr>
          <p:cNvPr id="6" name="テキスト ボックス 5">
            <a:extLst>
              <a:ext uri="{FF2B5EF4-FFF2-40B4-BE49-F238E27FC236}">
                <a16:creationId xmlns:a16="http://schemas.microsoft.com/office/drawing/2014/main" id="{4341B732-63A6-2E44-B4D9-A1785E8D1FB2}"/>
              </a:ext>
            </a:extLst>
          </p:cNvPr>
          <p:cNvSpPr txBox="1"/>
          <p:nvPr/>
        </p:nvSpPr>
        <p:spPr>
          <a:xfrm>
            <a:off x="5313532" y="3016252"/>
            <a:ext cx="3388016" cy="369332"/>
          </a:xfrm>
          <a:prstGeom prst="rect">
            <a:avLst/>
          </a:prstGeom>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altLang="ja-JP" dirty="0"/>
              <a:t>AV(</a:t>
            </a:r>
            <a:r>
              <a:rPr kumimoji="1" lang="en-US" altLang="ja-JP" dirty="0" err="1"/>
              <a:t>int</a:t>
            </a:r>
            <a:r>
              <a:rPr kumimoji="1" lang="en-US" altLang="ja-JP" dirty="0"/>
              <a:t> &amp;</a:t>
            </a:r>
            <a:r>
              <a:rPr kumimoji="1" lang="en-US" altLang="ja-JP" dirty="0">
                <a:solidFill>
                  <a:srgbClr val="FF0000"/>
                </a:solidFill>
              </a:rPr>
              <a:t>L1</a:t>
            </a:r>
            <a:r>
              <a:rPr kumimoji="1" lang="en-US" altLang="ja-JP" dirty="0"/>
              <a:t>,int &amp;</a:t>
            </a:r>
            <a:r>
              <a:rPr kumimoji="1" lang="en-US" altLang="ja-JP" dirty="0">
                <a:solidFill>
                  <a:srgbClr val="FF0000"/>
                </a:solidFill>
              </a:rPr>
              <a:t>L2</a:t>
            </a:r>
            <a:r>
              <a:rPr kumimoji="1" lang="en-US" altLang="ja-JP" dirty="0"/>
              <a:t>,int </a:t>
            </a:r>
            <a:r>
              <a:rPr lang="en-US" altLang="ja-JP" dirty="0">
                <a:solidFill>
                  <a:schemeClr val="tx1"/>
                </a:solidFill>
              </a:rPr>
              <a:t>&amp;</a:t>
            </a:r>
            <a:r>
              <a:rPr lang="en-US" altLang="ja-JP" dirty="0">
                <a:solidFill>
                  <a:srgbClr val="FF0000"/>
                </a:solidFill>
              </a:rPr>
              <a:t>L3</a:t>
            </a:r>
            <a:r>
              <a:rPr kumimoji="1" lang="en-US" altLang="ja-JP" dirty="0"/>
              <a:t>)</a:t>
            </a:r>
            <a:endParaRPr kumimoji="1" lang="ja-JP" altLang="en-US"/>
          </a:p>
        </p:txBody>
      </p:sp>
      <p:sp>
        <p:nvSpPr>
          <p:cNvPr id="7" name="テキスト ボックス 6">
            <a:extLst>
              <a:ext uri="{FF2B5EF4-FFF2-40B4-BE49-F238E27FC236}">
                <a16:creationId xmlns:a16="http://schemas.microsoft.com/office/drawing/2014/main" id="{364ECCFF-0ACC-3149-AB09-E88EB8F80F18}"/>
              </a:ext>
            </a:extLst>
          </p:cNvPr>
          <p:cNvSpPr txBox="1"/>
          <p:nvPr/>
        </p:nvSpPr>
        <p:spPr>
          <a:xfrm>
            <a:off x="628650" y="1690689"/>
            <a:ext cx="7886700" cy="1077218"/>
          </a:xfrm>
          <a:prstGeom prst="rect">
            <a:avLst/>
          </a:prstGeom>
          <a:noFill/>
        </p:spPr>
        <p:txBody>
          <a:bodyPr wrap="square" rtlCol="0">
            <a:spAutoFit/>
          </a:bodyPr>
          <a:lstStyle/>
          <a:p>
            <a:pPr marL="342900" indent="-342900">
              <a:buFont typeface="Arial" panose="020B0604020202020204" pitchFamily="34" charset="0"/>
              <a:buChar char="•"/>
            </a:pPr>
            <a:r>
              <a:rPr lang="ja-JP" altLang="en-US" sz="2400"/>
              <a:t>使用権を取得する車両の時間オートマトンの作成</a:t>
            </a:r>
          </a:p>
          <a:p>
            <a:pPr marL="800100" lvl="1" indent="-342900">
              <a:buFont typeface="Arial" panose="020B0604020202020204" pitchFamily="34" charset="0"/>
              <a:buChar char="•"/>
            </a:pPr>
            <a:r>
              <a:rPr lang="ja-JP" altLang="en-US" sz="2000"/>
              <a:t>遷移と状態に時間に関する条件記述</a:t>
            </a:r>
            <a:endParaRPr lang="en-US" altLang="ja-JP" sz="2000" dirty="0"/>
          </a:p>
          <a:p>
            <a:pPr marL="800100" lvl="1" indent="-342900">
              <a:buFont typeface="Arial" panose="020B0604020202020204" pitchFamily="34" charset="0"/>
              <a:buChar char="•"/>
            </a:pPr>
            <a:r>
              <a:rPr kumimoji="1" lang="ja-JP" altLang="en-US" sz="2000"/>
              <a:t>使用権の大域変数による管理</a:t>
            </a:r>
          </a:p>
        </p:txBody>
      </p:sp>
      <p:sp>
        <p:nvSpPr>
          <p:cNvPr id="3" name="スライド番号プレースホルダー 2">
            <a:extLst>
              <a:ext uri="{FF2B5EF4-FFF2-40B4-BE49-F238E27FC236}">
                <a16:creationId xmlns:a16="http://schemas.microsoft.com/office/drawing/2014/main" id="{056B0EE5-C7B7-014A-B756-B19CAB877E81}"/>
              </a:ext>
            </a:extLst>
          </p:cNvPr>
          <p:cNvSpPr>
            <a:spLocks noGrp="1"/>
          </p:cNvSpPr>
          <p:nvPr>
            <p:ph type="sldNum" sz="quarter" idx="12"/>
          </p:nvPr>
        </p:nvSpPr>
        <p:spPr/>
        <p:txBody>
          <a:bodyPr/>
          <a:lstStyle/>
          <a:p>
            <a:fld id="{42DC6A56-C26E-6B4A-8986-AC583EADCE93}" type="slidenum">
              <a:rPr lang="ja-JP" altLang="en-US" smtClean="0"/>
              <a:pPr/>
              <a:t>8</a:t>
            </a:fld>
            <a:endParaRPr lang="ja-JP" altLang="en-US"/>
          </a:p>
        </p:txBody>
      </p:sp>
      <p:pic>
        <p:nvPicPr>
          <p:cNvPr id="9" name="図 8">
            <a:extLst>
              <a:ext uri="{FF2B5EF4-FFF2-40B4-BE49-F238E27FC236}">
                <a16:creationId xmlns:a16="http://schemas.microsoft.com/office/drawing/2014/main" id="{D354D4C9-106A-024E-9CFD-2C268C3860EB}"/>
              </a:ext>
            </a:extLst>
          </p:cNvPr>
          <p:cNvPicPr>
            <a:picLocks noChangeAspect="1"/>
          </p:cNvPicPr>
          <p:nvPr/>
        </p:nvPicPr>
        <p:blipFill>
          <a:blip r:embed="rId4"/>
          <a:stretch>
            <a:fillRect/>
          </a:stretch>
        </p:blipFill>
        <p:spPr>
          <a:xfrm>
            <a:off x="4719484" y="3458312"/>
            <a:ext cx="4239808" cy="2927815"/>
          </a:xfrm>
          <a:prstGeom prst="rect">
            <a:avLst/>
          </a:prstGeom>
        </p:spPr>
      </p:pic>
      <p:sp>
        <p:nvSpPr>
          <p:cNvPr id="5" name="日付プレースホルダー 4">
            <a:extLst>
              <a:ext uri="{FF2B5EF4-FFF2-40B4-BE49-F238E27FC236}">
                <a16:creationId xmlns:a16="http://schemas.microsoft.com/office/drawing/2014/main" id="{D1CBA14E-6440-A64D-B10F-6C280AE51760}"/>
              </a:ext>
            </a:extLst>
          </p:cNvPr>
          <p:cNvSpPr>
            <a:spLocks noGrp="1"/>
          </p:cNvSpPr>
          <p:nvPr>
            <p:ph type="dt" sz="half" idx="10"/>
          </p:nvPr>
        </p:nvSpPr>
        <p:spPr/>
        <p:txBody>
          <a:bodyPr/>
          <a:lstStyle/>
          <a:p>
            <a:r>
              <a:rPr lang="en-US" altLang="ja-JP"/>
              <a:t>2019/12/6</a:t>
            </a:r>
            <a:endParaRPr lang="ja-JP" altLang="en-US"/>
          </a:p>
        </p:txBody>
      </p:sp>
      <p:sp>
        <p:nvSpPr>
          <p:cNvPr id="8" name="フッター プレースホルダー 7">
            <a:extLst>
              <a:ext uri="{FF2B5EF4-FFF2-40B4-BE49-F238E27FC236}">
                <a16:creationId xmlns:a16="http://schemas.microsoft.com/office/drawing/2014/main" id="{C69CDE43-97F7-514F-9D43-3F27C35DBC91}"/>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1652722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071521-BD0C-9C4D-A495-D41B03AEA9F2}"/>
              </a:ext>
            </a:extLst>
          </p:cNvPr>
          <p:cNvSpPr>
            <a:spLocks noGrp="1"/>
          </p:cNvSpPr>
          <p:nvPr>
            <p:ph type="title"/>
          </p:nvPr>
        </p:nvSpPr>
        <p:spPr/>
        <p:txBody>
          <a:bodyPr>
            <a:normAutofit/>
          </a:bodyPr>
          <a:lstStyle/>
          <a:p>
            <a:r>
              <a:rPr lang="en-US" altLang="ja-JP" sz="4000" dirty="0"/>
              <a:t>UPPAAL</a:t>
            </a:r>
            <a:r>
              <a:rPr lang="ja-JP" altLang="en-US" sz="4000"/>
              <a:t>モデル（システム定義）</a:t>
            </a:r>
            <a:endParaRPr kumimoji="1" lang="ja-JP" altLang="en-US" sz="4000"/>
          </a:p>
        </p:txBody>
      </p:sp>
      <p:pic>
        <p:nvPicPr>
          <p:cNvPr id="6" name="図 5">
            <a:extLst>
              <a:ext uri="{FF2B5EF4-FFF2-40B4-BE49-F238E27FC236}">
                <a16:creationId xmlns:a16="http://schemas.microsoft.com/office/drawing/2014/main" id="{FE698AC6-AFD7-EC4B-B979-0090AA62AC20}"/>
              </a:ext>
            </a:extLst>
          </p:cNvPr>
          <p:cNvPicPr>
            <a:picLocks noChangeAspect="1"/>
          </p:cNvPicPr>
          <p:nvPr/>
        </p:nvPicPr>
        <p:blipFill>
          <a:blip r:embed="rId3"/>
          <a:stretch>
            <a:fillRect/>
          </a:stretch>
        </p:blipFill>
        <p:spPr>
          <a:xfrm>
            <a:off x="277504" y="2419412"/>
            <a:ext cx="4294496" cy="3568169"/>
          </a:xfrm>
          <a:prstGeom prst="rect">
            <a:avLst/>
          </a:prstGeom>
        </p:spPr>
      </p:pic>
      <p:sp>
        <p:nvSpPr>
          <p:cNvPr id="8" name="テキスト ボックス 7">
            <a:extLst>
              <a:ext uri="{FF2B5EF4-FFF2-40B4-BE49-F238E27FC236}">
                <a16:creationId xmlns:a16="http://schemas.microsoft.com/office/drawing/2014/main" id="{D496179C-0A25-AC40-95FF-B89008E1EF76}"/>
              </a:ext>
            </a:extLst>
          </p:cNvPr>
          <p:cNvSpPr txBox="1"/>
          <p:nvPr/>
        </p:nvSpPr>
        <p:spPr>
          <a:xfrm>
            <a:off x="628650" y="1597794"/>
            <a:ext cx="7886700" cy="461665"/>
          </a:xfrm>
          <a:prstGeom prst="rect">
            <a:avLst/>
          </a:prstGeom>
          <a:noFill/>
        </p:spPr>
        <p:txBody>
          <a:bodyPr wrap="square" rtlCol="0">
            <a:spAutoFit/>
          </a:bodyPr>
          <a:lstStyle/>
          <a:p>
            <a:pPr marL="285750" indent="-285750">
              <a:buFont typeface="Arial" panose="020B0604020202020204" pitchFamily="34" charset="0"/>
              <a:buChar char="•"/>
            </a:pPr>
            <a:r>
              <a:rPr lang="en-US" altLang="ja-JP" sz="2400" dirty="0"/>
              <a:t>4</a:t>
            </a:r>
            <a:r>
              <a:rPr lang="ja-JP" altLang="en-US" sz="2400"/>
              <a:t>方向それぞれからの直進右左折の車両（計</a:t>
            </a:r>
            <a:r>
              <a:rPr lang="en-US" altLang="ja-JP" sz="2400" dirty="0"/>
              <a:t>12</a:t>
            </a:r>
            <a:r>
              <a:rPr lang="ja-JP" altLang="en-US" sz="2400"/>
              <a:t>台）</a:t>
            </a:r>
            <a:endParaRPr kumimoji="1" lang="ja-JP" altLang="en-US" sz="2400"/>
          </a:p>
        </p:txBody>
      </p:sp>
      <p:sp>
        <p:nvSpPr>
          <p:cNvPr id="3" name="スライド番号プレースホルダー 2">
            <a:extLst>
              <a:ext uri="{FF2B5EF4-FFF2-40B4-BE49-F238E27FC236}">
                <a16:creationId xmlns:a16="http://schemas.microsoft.com/office/drawing/2014/main" id="{D57B747E-A02E-124A-A7E8-DF29F0E95C56}"/>
              </a:ext>
            </a:extLst>
          </p:cNvPr>
          <p:cNvSpPr>
            <a:spLocks noGrp="1"/>
          </p:cNvSpPr>
          <p:nvPr>
            <p:ph type="sldNum" sz="quarter" idx="12"/>
          </p:nvPr>
        </p:nvSpPr>
        <p:spPr/>
        <p:txBody>
          <a:bodyPr/>
          <a:lstStyle/>
          <a:p>
            <a:fld id="{42DC6A56-C26E-6B4A-8986-AC583EADCE93}" type="slidenum">
              <a:rPr lang="ja-JP" altLang="en-US" smtClean="0"/>
              <a:pPr/>
              <a:t>9</a:t>
            </a:fld>
            <a:endParaRPr lang="ja-JP" altLang="en-US"/>
          </a:p>
        </p:txBody>
      </p:sp>
      <p:pic>
        <p:nvPicPr>
          <p:cNvPr id="5" name="図 4">
            <a:extLst>
              <a:ext uri="{FF2B5EF4-FFF2-40B4-BE49-F238E27FC236}">
                <a16:creationId xmlns:a16="http://schemas.microsoft.com/office/drawing/2014/main" id="{AB04656F-DE6E-7F49-B233-42163A297250}"/>
              </a:ext>
            </a:extLst>
          </p:cNvPr>
          <p:cNvPicPr>
            <a:picLocks noChangeAspect="1"/>
          </p:cNvPicPr>
          <p:nvPr/>
        </p:nvPicPr>
        <p:blipFill rotWithShape="1">
          <a:blip r:embed="rId4"/>
          <a:srcRect r="25560"/>
          <a:stretch/>
        </p:blipFill>
        <p:spPr>
          <a:xfrm>
            <a:off x="4572000" y="2498518"/>
            <a:ext cx="4297721" cy="3409956"/>
          </a:xfrm>
          <a:prstGeom prst="rect">
            <a:avLst/>
          </a:prstGeom>
        </p:spPr>
      </p:pic>
      <p:sp>
        <p:nvSpPr>
          <p:cNvPr id="4" name="日付プレースホルダー 3">
            <a:extLst>
              <a:ext uri="{FF2B5EF4-FFF2-40B4-BE49-F238E27FC236}">
                <a16:creationId xmlns:a16="http://schemas.microsoft.com/office/drawing/2014/main" id="{DE48EB63-DE73-FC42-8596-933A98B4CE3B}"/>
              </a:ext>
            </a:extLst>
          </p:cNvPr>
          <p:cNvSpPr>
            <a:spLocks noGrp="1"/>
          </p:cNvSpPr>
          <p:nvPr>
            <p:ph type="dt" sz="half" idx="10"/>
          </p:nvPr>
        </p:nvSpPr>
        <p:spPr/>
        <p:txBody>
          <a:bodyPr/>
          <a:lstStyle/>
          <a:p>
            <a:r>
              <a:rPr lang="en-US" altLang="ja-JP"/>
              <a:t>2019/12/6</a:t>
            </a:r>
            <a:endParaRPr lang="ja-JP" altLang="en-US"/>
          </a:p>
        </p:txBody>
      </p:sp>
      <p:sp>
        <p:nvSpPr>
          <p:cNvPr id="7" name="フッター プレースホルダー 6">
            <a:extLst>
              <a:ext uri="{FF2B5EF4-FFF2-40B4-BE49-F238E27FC236}">
                <a16:creationId xmlns:a16="http://schemas.microsoft.com/office/drawing/2014/main" id="{05CF0EAF-31F6-364D-9A88-18490DDE1699}"/>
              </a:ext>
            </a:extLst>
          </p:cNvPr>
          <p:cNvSpPr>
            <a:spLocks noGrp="1"/>
          </p:cNvSpPr>
          <p:nvPr>
            <p:ph type="ftr" sz="quarter" idx="11"/>
          </p:nvPr>
        </p:nvSpPr>
        <p:spPr/>
        <p:txBody>
          <a:bodyPr/>
          <a:lstStyle/>
          <a:p>
            <a:r>
              <a:rPr lang="ja-JP" altLang="en-US"/>
              <a:t>博士前期課程中間発表</a:t>
            </a:r>
          </a:p>
        </p:txBody>
      </p:sp>
    </p:spTree>
    <p:extLst>
      <p:ext uri="{BB962C8B-B14F-4D97-AF65-F5344CB8AC3E}">
        <p14:creationId xmlns:p14="http://schemas.microsoft.com/office/powerpoint/2010/main" val="220698910"/>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2911</TotalTime>
  <Words>2594</Words>
  <Application>Microsoft Macintosh PowerPoint</Application>
  <PresentationFormat>画面に合わせる (4:3)</PresentationFormat>
  <Paragraphs>244</Paragraphs>
  <Slides>24</Slides>
  <Notes>22</Notes>
  <HiddenSlides>9</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24</vt:i4>
      </vt:variant>
    </vt:vector>
  </HeadingPairs>
  <TitlesOfParts>
    <vt:vector size="33" baseType="lpstr">
      <vt:lpstr>Arial Regular</vt:lpstr>
      <vt:lpstr>Hiragino Sans W3</vt:lpstr>
      <vt:lpstr>メイリオ</vt:lpstr>
      <vt:lpstr>メイリオ</vt:lpstr>
      <vt:lpstr>游ゴシック</vt:lpstr>
      <vt:lpstr>Arial</vt:lpstr>
      <vt:lpstr>Century Gothic</vt:lpstr>
      <vt:lpstr>Courier New</vt:lpstr>
      <vt:lpstr>Office テーマ</vt:lpstr>
      <vt:lpstr>自動運転車群制御アルゴリズムの時間オートマトンによるモデリングと検証</vt:lpstr>
      <vt:lpstr>研究背景</vt:lpstr>
      <vt:lpstr>研究背景</vt:lpstr>
      <vt:lpstr>目的</vt:lpstr>
      <vt:lpstr>モデル検査</vt:lpstr>
      <vt:lpstr>PowerPoint プレゼンテーション</vt:lpstr>
      <vt:lpstr>交差点通過車両モデル</vt:lpstr>
      <vt:lpstr>UPPAALモデル（テンプレート）</vt:lpstr>
      <vt:lpstr>UPPAALモデル（システム定義）</vt:lpstr>
      <vt:lpstr>シミュレーション(1/2)</vt:lpstr>
      <vt:lpstr>シミュレーション(2/2)</vt:lpstr>
      <vt:lpstr>検証</vt:lpstr>
      <vt:lpstr>デッドロック検証</vt:lpstr>
      <vt:lpstr>通過時間の検証</vt:lpstr>
      <vt:lpstr>通過の最小時間の検証</vt:lpstr>
      <vt:lpstr>まとめと今後の課題</vt:lpstr>
      <vt:lpstr>5つのLockを使った交差点モデル</vt:lpstr>
      <vt:lpstr>本研究のアプローチ</vt:lpstr>
      <vt:lpstr>最小時間の検証</vt:lpstr>
      <vt:lpstr>まとめと今後の課題</vt:lpstr>
      <vt:lpstr>目的</vt:lpstr>
      <vt:lpstr>シミュレーション(2/2)</vt:lpstr>
      <vt:lpstr>モデル検査</vt:lpstr>
      <vt:lpstr>モデル検査ツールUPPAAL</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佐原　優衣</cp:lastModifiedBy>
  <cp:revision>104</cp:revision>
  <cp:lastPrinted>2019-05-21T04:36:14Z</cp:lastPrinted>
  <dcterms:created xsi:type="dcterms:W3CDTF">2019-02-12T08:19:39Z</dcterms:created>
  <dcterms:modified xsi:type="dcterms:W3CDTF">2019-11-27T07:22:50Z</dcterms:modified>
</cp:coreProperties>
</file>

<file path=docProps/thumbnail.jpeg>
</file>